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9" r:id="rId2"/>
    <p:sldId id="256" r:id="rId3"/>
    <p:sldId id="260" r:id="rId4"/>
    <p:sldId id="261" r:id="rId5"/>
    <p:sldId id="262" r:id="rId6"/>
    <p:sldId id="257" r:id="rId7"/>
    <p:sldId id="263" r:id="rId8"/>
    <p:sldId id="265" r:id="rId9"/>
    <p:sldId id="266" r:id="rId10"/>
    <p:sldId id="264" r:id="rId11"/>
    <p:sldId id="268" r:id="rId12"/>
    <p:sldId id="269" r:id="rId13"/>
    <p:sldId id="270" r:id="rId14"/>
    <p:sldId id="271" r:id="rId15"/>
    <p:sldId id="275" r:id="rId16"/>
    <p:sldId id="276" r:id="rId17"/>
    <p:sldId id="279" r:id="rId18"/>
    <p:sldId id="278" r:id="rId19"/>
    <p:sldId id="277" r:id="rId20"/>
    <p:sldId id="258" r:id="rId21"/>
  </p:sldIdLst>
  <p:sldSz cx="9144000" cy="6858000" type="screen4x3"/>
  <p:notesSz cx="6858000" cy="914400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330" autoAdjust="0"/>
  </p:normalViewPr>
  <p:slideViewPr>
    <p:cSldViewPr snapToGrid="0" snapToObjects="1">
      <p:cViewPr varScale="1">
        <p:scale>
          <a:sx n="100" d="100"/>
          <a:sy n="100" d="100"/>
        </p:scale>
        <p:origin x="-194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528" y="-108"/>
      </p:cViewPr>
      <p:guideLst>
        <p:guide orient="horz" pos="2880"/>
        <p:guide pos="2160"/>
      </p:guideLst>
    </p:cSldViewPr>
  </p:notes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notesMaster" Target="notesMasters/notesMaster1.xml"/>
  <Relationship Id="rId23" Type="http://schemas.openxmlformats.org/officeDocument/2006/relationships/tags" Target="tags/tag1.xml"/>
  <Relationship Id="rId24" Type="http://schemas.openxmlformats.org/officeDocument/2006/relationships/presProps" Target="presProps.xml"/>
  <Relationship Id="rId25" Type="http://schemas.openxmlformats.org/officeDocument/2006/relationships/viewProps" Target="viewProps.xml"/>
  <Relationship Id="rId26" Type="http://schemas.openxmlformats.org/officeDocument/2006/relationships/theme" Target="theme/theme1.xml"/>
  <Relationship Id="rId27" Type="http://schemas.openxmlformats.org/officeDocument/2006/relationships/tableStyles" Target="tableStyles.xml"/>
  <Relationship Id="rId28" Type="http://schemas.openxmlformats.org/officeDocument/2006/relationships/customXml" Target="/customXml/item1.xml"/>
  <Relationship Id="rId29" Type="http://schemas.openxmlformats.org/officeDocument/2006/relationships/customXml" Target="/customXml/item2.xml"/>
  <Relationship Id="rId3" Type="http://schemas.openxmlformats.org/officeDocument/2006/relationships/slide" Target="slides/slide2.xml"/>
  <Relationship Id="rId30" Type="http://schemas.openxmlformats.org/officeDocument/2006/relationships/customXml" Target="/customXml/item3.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84081D-A60E-3A46-A1D8-DE133A420B13}" type="datetimeFigureOut">
              <a:rPr lang="en-US" smtClean="0"/>
              <a:pPr/>
              <a:t>8/2/2010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0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5389D8-A23E-7847-8FE8-86D82E1C13F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Arial" pitchFamily="34" charset="0"/>
        <a:ea typeface="+mn-ea"/>
        <a:cs typeface="Arial" pitchFamily="34" charset="0"/>
      </a:defRPr>
    </a:lvl1pPr>
    <a:lvl2pPr marL="457200" algn="l" defTabSz="457200" rtl="0" eaLnBrk="1" latinLnBrk="0" hangingPunct="1">
      <a:defRPr sz="1200" kern="1200">
        <a:solidFill>
          <a:schemeClr val="tx1"/>
        </a:solidFill>
        <a:latin typeface="Arial" pitchFamily="34" charset="0"/>
        <a:ea typeface="+mn-ea"/>
        <a:cs typeface="Arial" pitchFamily="34" charset="0"/>
      </a:defRPr>
    </a:lvl2pPr>
    <a:lvl3pPr marL="914400" algn="l" defTabSz="457200" rtl="0" eaLnBrk="1" latinLnBrk="0" hangingPunct="1">
      <a:defRPr sz="1200" kern="1200">
        <a:solidFill>
          <a:schemeClr val="tx1"/>
        </a:solidFill>
        <a:latin typeface="Arial" pitchFamily="34" charset="0"/>
        <a:ea typeface="+mn-ea"/>
        <a:cs typeface="Arial" pitchFamily="34" charset="0"/>
      </a:defRPr>
    </a:lvl3pPr>
    <a:lvl4pPr marL="1371600" algn="l" defTabSz="457200" rtl="0" eaLnBrk="1" latinLnBrk="0" hangingPunct="1">
      <a:defRPr sz="1200" kern="1200">
        <a:solidFill>
          <a:schemeClr val="tx1"/>
        </a:solidFill>
        <a:latin typeface="Arial" pitchFamily="34" charset="0"/>
        <a:ea typeface="+mn-ea"/>
        <a:cs typeface="Arial" pitchFamily="34" charset="0"/>
      </a:defRPr>
    </a:lvl4pPr>
    <a:lvl5pPr marL="1828800" algn="l" defTabSz="457200" rtl="0" eaLnBrk="1" latinLnBrk="0" hangingPunct="1">
      <a:defRPr sz="1200" kern="1200">
        <a:solidFill>
          <a:schemeClr val="tx1"/>
        </a:solidFill>
        <a:latin typeface="Arial" pitchFamily="34" charset="0"/>
        <a:ea typeface="+mn-ea"/>
        <a:cs typeface="Arial"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1D121DB-1A80-154A-92B5-2616A7EBB5C3}" type="slidenum">
              <a:rPr lang="en-US"/>
              <a:pPr/>
              <a:t>1</a:t>
            </a:fld>
            <a:endParaRPr 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dirty="0"/>
              <a:t>Welcome to Unit</a:t>
            </a:r>
            <a:r>
              <a:rPr lang="en-US" dirty="0" smtClean="0"/>
              <a:t> 5 </a:t>
            </a:r>
            <a:r>
              <a:rPr lang="en-US" dirty="0"/>
              <a:t>of the Professionalism and Customer Service in the Health Environment component. In this unit we will </a:t>
            </a:r>
            <a:r>
              <a:rPr lang="en-US" dirty="0" smtClean="0"/>
              <a:t>explore several important factors</a:t>
            </a:r>
            <a:r>
              <a:rPr lang="en-US" baseline="0" dirty="0" smtClean="0"/>
              <a:t> in the healthcare environment, HIPAA and Standard Precautions.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dirty="0" smtClean="0"/>
              <a:t>The intent of HIPAA, in addition to protecting patient privacy, is to give patients some degree of control over who can see their medical information.  HIPAA is not intended to negatively impact communications in healthcare. </a:t>
            </a:r>
          </a:p>
        </p:txBody>
      </p:sp>
      <p:sp>
        <p:nvSpPr>
          <p:cNvPr id="44036" name="Slide Number Placeholder 3"/>
          <p:cNvSpPr>
            <a:spLocks noGrp="1"/>
          </p:cNvSpPr>
          <p:nvPr>
            <p:ph type="sldNum" sz="quarter" idx="5"/>
          </p:nvPr>
        </p:nvSpPr>
        <p:spPr>
          <a:noFill/>
        </p:spPr>
        <p:txBody>
          <a:bodyPr/>
          <a:lstStyle/>
          <a:p>
            <a:fld id="{0E12320D-C420-4184-8991-5A383C45E8BD}"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t>So, with that in mind, let’s talk about a few guidelines to help you avoid problems.</a:t>
            </a:r>
          </a:p>
          <a:p>
            <a:r>
              <a:rPr lang="en-US" dirty="0" smtClean="0"/>
              <a:t>The first is that any patient information you learn in the hospital or clinic stays there. </a:t>
            </a:r>
          </a:p>
          <a:p>
            <a:r>
              <a:rPr lang="en-US" dirty="0" smtClean="0"/>
              <a:t>It is not appropriate to discuss it with friends or family outside your workplace.</a:t>
            </a:r>
          </a:p>
        </p:txBody>
      </p:sp>
      <p:sp>
        <p:nvSpPr>
          <p:cNvPr id="48132" name="Slide Number Placeholder 3"/>
          <p:cNvSpPr>
            <a:spLocks noGrp="1"/>
          </p:cNvSpPr>
          <p:nvPr>
            <p:ph type="sldNum" sz="quarter" idx="5"/>
          </p:nvPr>
        </p:nvSpPr>
        <p:spPr>
          <a:noFill/>
        </p:spPr>
        <p:txBody>
          <a:bodyPr/>
          <a:lstStyle/>
          <a:p>
            <a:fld id="{7B3C4AFD-B26C-4F71-9D0E-C2C32E1941AD}" type="slidenum">
              <a:rPr lang="en-US" smtClean="0"/>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dirty="0" smtClean="0"/>
              <a:t>It is important at all times to keep patient information confidential and to realize that this includes</a:t>
            </a:r>
          </a:p>
          <a:p>
            <a:r>
              <a:rPr lang="en-US" dirty="0" smtClean="0"/>
              <a:t>the spoken word. </a:t>
            </a:r>
          </a:p>
        </p:txBody>
      </p:sp>
      <p:sp>
        <p:nvSpPr>
          <p:cNvPr id="49156" name="Slide Number Placeholder 3"/>
          <p:cNvSpPr>
            <a:spLocks noGrp="1"/>
          </p:cNvSpPr>
          <p:nvPr>
            <p:ph type="sldNum" sz="quarter" idx="5"/>
          </p:nvPr>
        </p:nvSpPr>
        <p:spPr>
          <a:noFill/>
        </p:spPr>
        <p:txBody>
          <a:bodyPr/>
          <a:lstStyle/>
          <a:p>
            <a:fld id="{D63089A9-CF91-42EA-8ECD-E2C8B1C4B8EE}" type="slidenum">
              <a:rPr lang="en-US" smtClean="0"/>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dirty="0" smtClean="0"/>
              <a:t>HIPAA also requires that patient information be shared only with those who need to know in order to perform their professional responsibilities.</a:t>
            </a:r>
          </a:p>
        </p:txBody>
      </p:sp>
      <p:sp>
        <p:nvSpPr>
          <p:cNvPr id="50180" name="Slide Number Placeholder 3"/>
          <p:cNvSpPr>
            <a:spLocks noGrp="1"/>
          </p:cNvSpPr>
          <p:nvPr>
            <p:ph type="sldNum" sz="quarter" idx="5"/>
          </p:nvPr>
        </p:nvSpPr>
        <p:spPr>
          <a:noFill/>
        </p:spPr>
        <p:txBody>
          <a:bodyPr/>
          <a:lstStyle/>
          <a:p>
            <a:fld id="{83085EB9-6FB6-43B2-BCEB-E280ECFA1DF1}" type="slidenum">
              <a:rPr lang="en-US" smtClean="0"/>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t>So, always be aware:</a:t>
            </a:r>
          </a:p>
          <a:p>
            <a:pPr>
              <a:defRPr/>
            </a:pPr>
            <a:r>
              <a:rPr lang="en-US" dirty="0" smtClean="0"/>
              <a:t>Of what you are saying</a:t>
            </a:r>
          </a:p>
          <a:p>
            <a:pPr>
              <a:defRPr/>
            </a:pPr>
            <a:r>
              <a:rPr lang="en-US" dirty="0" smtClean="0"/>
              <a:t>Who you are saying it to</a:t>
            </a:r>
          </a:p>
          <a:p>
            <a:pPr marL="228600" indent="-228600">
              <a:buFontTx/>
              <a:buNone/>
              <a:defRPr/>
            </a:pPr>
            <a:r>
              <a:rPr lang="en-US" dirty="0" smtClean="0"/>
              <a:t>Where you are </a:t>
            </a:r>
          </a:p>
          <a:p>
            <a:pPr marL="228600" indent="-228600">
              <a:buFontTx/>
              <a:buNone/>
              <a:defRPr/>
            </a:pPr>
            <a:r>
              <a:rPr lang="en-US" dirty="0" smtClean="0"/>
              <a:t>Who might be able to overhear you</a:t>
            </a:r>
            <a:endParaRPr lang="en-US" dirty="0"/>
          </a:p>
        </p:txBody>
      </p:sp>
      <p:sp>
        <p:nvSpPr>
          <p:cNvPr id="51204" name="Slide Number Placeholder 3"/>
          <p:cNvSpPr>
            <a:spLocks noGrp="1"/>
          </p:cNvSpPr>
          <p:nvPr>
            <p:ph type="sldNum" sz="quarter" idx="5"/>
          </p:nvPr>
        </p:nvSpPr>
        <p:spPr>
          <a:noFill/>
        </p:spPr>
        <p:txBody>
          <a:bodyPr/>
          <a:lstStyle/>
          <a:p>
            <a:fld id="{60804C9C-9CB8-402F-8C81-01BD235718C2}" type="slidenum">
              <a:rPr lang="en-US" smtClean="0"/>
              <a:pPr/>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dirty="0" smtClean="0"/>
              <a:t>Always remember that the penalties for violating the HIPAA rules include losing your job and possible criminal charges.</a:t>
            </a:r>
          </a:p>
        </p:txBody>
      </p:sp>
      <p:sp>
        <p:nvSpPr>
          <p:cNvPr id="55300" name="Slide Number Placeholder 3"/>
          <p:cNvSpPr>
            <a:spLocks noGrp="1"/>
          </p:cNvSpPr>
          <p:nvPr>
            <p:ph type="sldNum" sz="quarter" idx="5"/>
          </p:nvPr>
        </p:nvSpPr>
        <p:spPr>
          <a:noFill/>
        </p:spPr>
        <p:txBody>
          <a:bodyPr/>
          <a:lstStyle/>
          <a:p>
            <a:fld id="{5F1B44B9-258C-4AC6-8DDE-972E26EC8A52}" type="slidenum">
              <a:rPr lang="en-US" smtClean="0"/>
              <a:pPr/>
              <a:t>15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dirty="0" smtClean="0"/>
              <a:t>In summary, remember that part of being a professional</a:t>
            </a:r>
            <a:r>
              <a:rPr lang="en-US" baseline="0" dirty="0" smtClean="0"/>
              <a:t> in the healthcare environment</a:t>
            </a:r>
            <a:r>
              <a:rPr lang="en-US" dirty="0" smtClean="0"/>
              <a:t> is understanding what regulations </a:t>
            </a:r>
          </a:p>
          <a:p>
            <a:r>
              <a:rPr lang="en-US" dirty="0" smtClean="0"/>
              <a:t>may impact what you can and cannot communicate. </a:t>
            </a:r>
          </a:p>
        </p:txBody>
      </p:sp>
      <p:sp>
        <p:nvSpPr>
          <p:cNvPr id="59396" name="Slide Number Placeholder 3"/>
          <p:cNvSpPr>
            <a:spLocks noGrp="1"/>
          </p:cNvSpPr>
          <p:nvPr>
            <p:ph type="sldNum" sz="quarter" idx="5"/>
          </p:nvPr>
        </p:nvSpPr>
        <p:spPr>
          <a:noFill/>
        </p:spPr>
        <p:txBody>
          <a:bodyPr/>
          <a:lstStyle/>
          <a:p>
            <a:fld id="{8D3A81BC-1FBC-474B-8F21-D88F834C5A7A}"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dirty="0" smtClean="0"/>
              <a:t>Never give your computer access codes to anyone for any reason</a:t>
            </a:r>
            <a:r>
              <a:rPr lang="en-US" baseline="0" dirty="0" smtClean="0"/>
              <a:t> and be sure to log off your computer when stepping away from it.</a:t>
            </a:r>
            <a:endParaRPr lang="en-US" dirty="0" smtClean="0"/>
          </a:p>
        </p:txBody>
      </p:sp>
      <p:sp>
        <p:nvSpPr>
          <p:cNvPr id="59396" name="Slide Number Placeholder 3"/>
          <p:cNvSpPr>
            <a:spLocks noGrp="1"/>
          </p:cNvSpPr>
          <p:nvPr>
            <p:ph type="sldNum" sz="quarter" idx="5"/>
          </p:nvPr>
        </p:nvSpPr>
        <p:spPr>
          <a:noFill/>
        </p:spPr>
        <p:txBody>
          <a:bodyPr/>
          <a:lstStyle/>
          <a:p>
            <a:fld id="{8D3A81BC-1FBC-474B-8F21-D88F834C5A7A}" type="slidenum">
              <a:rPr lang="en-US" smtClean="0"/>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dirty="0" smtClean="0"/>
              <a:t>Be sure to</a:t>
            </a:r>
            <a:r>
              <a:rPr lang="en-US" baseline="0" dirty="0" smtClean="0"/>
              <a:t> remove as much personally identifying information as possible from patient data that you are using to resolve IT problems. </a:t>
            </a:r>
            <a:endParaRPr lang="en-US" dirty="0" smtClean="0"/>
          </a:p>
        </p:txBody>
      </p:sp>
      <p:sp>
        <p:nvSpPr>
          <p:cNvPr id="59396" name="Slide Number Placeholder 3"/>
          <p:cNvSpPr>
            <a:spLocks noGrp="1"/>
          </p:cNvSpPr>
          <p:nvPr>
            <p:ph type="sldNum" sz="quarter" idx="5"/>
          </p:nvPr>
        </p:nvSpPr>
        <p:spPr>
          <a:noFill/>
        </p:spPr>
        <p:txBody>
          <a:bodyPr/>
          <a:lstStyle/>
          <a:p>
            <a:fld id="{8D3A81BC-1FBC-474B-8F21-D88F834C5A7A}"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US" dirty="0" smtClean="0"/>
              <a:t>Be sure that you are aware of and clearly</a:t>
            </a:r>
            <a:r>
              <a:rPr lang="en-US" baseline="0" dirty="0" smtClean="0"/>
              <a:t> understand your organizations specific policies on HIPAA and how it applies to your professional role.</a:t>
            </a:r>
            <a:endParaRPr lang="en-US" dirty="0" smtClean="0"/>
          </a:p>
        </p:txBody>
      </p:sp>
      <p:sp>
        <p:nvSpPr>
          <p:cNvPr id="59396" name="Slide Number Placeholder 3"/>
          <p:cNvSpPr>
            <a:spLocks noGrp="1"/>
          </p:cNvSpPr>
          <p:nvPr>
            <p:ph type="sldNum" sz="quarter" idx="5"/>
          </p:nvPr>
        </p:nvSpPr>
        <p:spPr>
          <a:noFill/>
        </p:spPr>
        <p:txBody>
          <a:bodyPr/>
          <a:lstStyle/>
          <a:p>
            <a:fld id="{8D3A81BC-1FBC-474B-8F21-D88F834C5A7A}"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smtClean="0"/>
              <a:t>Our</a:t>
            </a:r>
            <a:r>
              <a:rPr lang="en-US" baseline="0" dirty="0" smtClean="0"/>
              <a:t> learning objectives for this unit are to: </a:t>
            </a:r>
          </a:p>
          <a:p>
            <a:pPr lvl="0"/>
            <a:r>
              <a:rPr lang="en-US" sz="1200" kern="1200" dirty="0" smtClean="0">
                <a:solidFill>
                  <a:schemeClr val="tx1"/>
                </a:solidFill>
                <a:latin typeface="+mn-lt"/>
                <a:ea typeface="+mn-ea"/>
                <a:cs typeface="+mn-cs"/>
              </a:rPr>
              <a:t>Characterize the importance of and guidelines associated with infection control.</a:t>
            </a:r>
          </a:p>
          <a:p>
            <a:pPr lvl="0"/>
            <a:r>
              <a:rPr lang="en-US" sz="1200" kern="1200" dirty="0" smtClean="0">
                <a:solidFill>
                  <a:schemeClr val="tx1"/>
                </a:solidFill>
                <a:latin typeface="+mn-lt"/>
                <a:ea typeface="+mn-ea"/>
                <a:cs typeface="+mn-cs"/>
              </a:rPr>
              <a:t>Relate protecting yourself and others with standard precautions</a:t>
            </a:r>
          </a:p>
          <a:p>
            <a:r>
              <a:rPr lang="en-US" sz="1200" kern="1200" dirty="0" smtClean="0">
                <a:solidFill>
                  <a:schemeClr val="tx1"/>
                </a:solidFill>
                <a:latin typeface="+mn-lt"/>
                <a:ea typeface="+mn-ea"/>
                <a:cs typeface="+mn-cs"/>
              </a:rPr>
              <a:t>Explain HIPAA and communication</a:t>
            </a:r>
            <a:r>
              <a:rPr lang="en-US" dirty="0" smtClean="0"/>
              <a:t> </a:t>
            </a:r>
          </a:p>
          <a:p>
            <a:endParaRPr lang="en-US" dirty="0" smtClean="0"/>
          </a:p>
          <a:p>
            <a:r>
              <a:rPr lang="en-US" dirty="0" smtClean="0"/>
              <a:t>Let’s begin with Infection</a:t>
            </a:r>
            <a:r>
              <a:rPr lang="en-US" baseline="0" dirty="0" smtClean="0"/>
              <a:t> Control.</a:t>
            </a:r>
            <a:endParaRPr lang="en-US" dirty="0"/>
          </a:p>
        </p:txBody>
      </p:sp>
      <p:sp>
        <p:nvSpPr>
          <p:cNvPr id="43012" name="Slide Number Placeholder 3"/>
          <p:cNvSpPr>
            <a:spLocks noGrp="1"/>
          </p:cNvSpPr>
          <p:nvPr>
            <p:ph type="sldNum" sz="quarter" idx="5"/>
          </p:nvPr>
        </p:nvSpPr>
        <p:spPr>
          <a:noFill/>
        </p:spPr>
        <p:txBody>
          <a:bodyPr/>
          <a:lstStyle/>
          <a:p>
            <a:fld id="{8DC69DCA-5F23-DD4C-B892-DF5BDB3AEACD}" type="slidenum">
              <a:rPr lang="en-US"/>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dirty="0" smtClean="0"/>
              <a:t>Also, remember that infection </a:t>
            </a:r>
            <a:r>
              <a:rPr lang="en-US" dirty="0"/>
              <a:t>control is everyone’s responsibility. </a:t>
            </a:r>
            <a:r>
              <a:rPr lang="en-US" dirty="0" smtClean="0"/>
              <a:t>Hand washing </a:t>
            </a:r>
            <a:r>
              <a:rPr lang="en-US" dirty="0"/>
              <a:t>should be a regular part of your professional grooming to help prevent the spread of disease causing bacteria and possible harm to you, your co-</a:t>
            </a:r>
            <a:r>
              <a:rPr lang="en-US" dirty="0" smtClean="0"/>
              <a:t>workers, patients</a:t>
            </a:r>
            <a:r>
              <a:rPr lang="en-US" baseline="0" dirty="0" smtClean="0"/>
              <a:t> and the organization.</a:t>
            </a:r>
            <a:endParaRPr lang="en-US" dirty="0"/>
          </a:p>
        </p:txBody>
      </p:sp>
      <p:sp>
        <p:nvSpPr>
          <p:cNvPr id="46084" name="Slide Number Placeholder 3"/>
          <p:cNvSpPr>
            <a:spLocks noGrp="1"/>
          </p:cNvSpPr>
          <p:nvPr>
            <p:ph type="sldNum" sz="quarter" idx="5"/>
          </p:nvPr>
        </p:nvSpPr>
        <p:spPr>
          <a:noFill/>
        </p:spPr>
        <p:txBody>
          <a:bodyPr/>
          <a:lstStyle/>
          <a:p>
            <a:fld id="{272F7531-D21E-0449-BA0E-C2FF78D79429}" type="slidenum">
              <a:rPr lang="en-US"/>
              <a:pPr/>
              <a:t>20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smtClean="0"/>
              <a:t>Infection control is a serious issue in healthcare</a:t>
            </a:r>
            <a:r>
              <a:rPr lang="en-US" baseline="0" dirty="0" smtClean="0"/>
              <a:t> organizations. The goal of infection control is to prevent infections from being spread to you, patients and others. When you are working in the healthcare setting, such as a hospital or clinic is it important to understand that patients are often more vulnerable to infection than a healthy person and will have more serious consequences if they do become infected. </a:t>
            </a:r>
            <a:endParaRPr lang="en-US" dirty="0"/>
          </a:p>
        </p:txBody>
      </p:sp>
      <p:sp>
        <p:nvSpPr>
          <p:cNvPr id="43012" name="Slide Number Placeholder 3"/>
          <p:cNvSpPr>
            <a:spLocks noGrp="1"/>
          </p:cNvSpPr>
          <p:nvPr>
            <p:ph type="sldNum" sz="quarter" idx="5"/>
          </p:nvPr>
        </p:nvSpPr>
        <p:spPr>
          <a:noFill/>
        </p:spPr>
        <p:txBody>
          <a:bodyPr/>
          <a:lstStyle/>
          <a:p>
            <a:fld id="{8DC69DCA-5F23-DD4C-B892-DF5BDB3AEACD}" type="slidenum">
              <a:rPr lang="en-US"/>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smtClean="0"/>
              <a:t>Infections contracted by patients in the hospital are considered</a:t>
            </a:r>
            <a:r>
              <a:rPr lang="en-US" baseline="0" dirty="0" smtClean="0"/>
              <a:t> to be a Hospital Acquired Condition, an HAC. HACs are taken very seriously by healthcare organizations for several reasons, in addition to the impact on patients. HACs can be described as the fault and responsibility of the organization, in that they would not happen if proper procedures and protocols for infection control were observed. Because of this, insurers such as Medicaid and Medicare will not reimburse hospitals for the cost of caring for the patient with an HAC. The cost is absorbed by the organization. As a serious issue, HACs are also a quality measure for healthcare organizations and can affect their ability to gain or keep regulatory approval. </a:t>
            </a:r>
          </a:p>
        </p:txBody>
      </p:sp>
      <p:sp>
        <p:nvSpPr>
          <p:cNvPr id="43012" name="Slide Number Placeholder 3"/>
          <p:cNvSpPr>
            <a:spLocks noGrp="1"/>
          </p:cNvSpPr>
          <p:nvPr>
            <p:ph type="sldNum" sz="quarter" idx="5"/>
          </p:nvPr>
        </p:nvSpPr>
        <p:spPr>
          <a:noFill/>
        </p:spPr>
        <p:txBody>
          <a:bodyPr/>
          <a:lstStyle/>
          <a:p>
            <a:fld id="{8DC69DCA-5F23-DD4C-B892-DF5BDB3AEACD}" type="slidenum">
              <a:rPr lang="en-US"/>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smtClean="0"/>
              <a:t>The most effective means of controlling infection in healthcare has been shown to be frequent hand washing</a:t>
            </a:r>
            <a:r>
              <a:rPr lang="en-US" baseline="0" dirty="0" smtClean="0"/>
              <a:t> with alcohol gel or soap and water. Using the proper technique for hand washing ensures that you are cleansing your hands of bacteria. As you soap or gel your hands, repeat the alphabet to yourself twice to be sure you are taking enough time for the gel or soap to work. Also, be sure to wash all surfaces of your hands and nails, being careful to get under rings.</a:t>
            </a:r>
          </a:p>
        </p:txBody>
      </p:sp>
      <p:sp>
        <p:nvSpPr>
          <p:cNvPr id="43012" name="Slide Number Placeholder 3"/>
          <p:cNvSpPr>
            <a:spLocks noGrp="1"/>
          </p:cNvSpPr>
          <p:nvPr>
            <p:ph type="sldNum" sz="quarter" idx="5"/>
          </p:nvPr>
        </p:nvSpPr>
        <p:spPr>
          <a:noFill/>
        </p:spPr>
        <p:txBody>
          <a:bodyPr/>
          <a:lstStyle/>
          <a:p>
            <a:fld id="{8DC69DCA-5F23-DD4C-B892-DF5BDB3AEACD}" type="slidenum">
              <a:rPr lang="en-US"/>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dirty="0"/>
              <a:t>Standard Precautions are</a:t>
            </a:r>
            <a:r>
              <a:rPr lang="en-US" dirty="0" smtClean="0"/>
              <a:t> the core of </a:t>
            </a:r>
            <a:r>
              <a:rPr lang="en-US" dirty="0"/>
              <a:t>infection control.</a:t>
            </a:r>
            <a:r>
              <a:rPr lang="en-US" dirty="0" smtClean="0"/>
              <a:t> They</a:t>
            </a:r>
            <a:r>
              <a:rPr lang="en-US" baseline="0" dirty="0" smtClean="0"/>
              <a:t> are one of the procedures that are in place to avoid HACs and protect you, patients, and others in the healthcare environment. </a:t>
            </a:r>
            <a:r>
              <a:rPr lang="en-US" dirty="0" smtClean="0"/>
              <a:t>While </a:t>
            </a:r>
            <a:r>
              <a:rPr lang="en-US" dirty="0"/>
              <a:t>you are in patient care areas, any and all human body fluids you may encounter should be treated as if they are infected. If a patient has vomited in a hallway, alert the staff rather than try to clean up yourself. If you have made contact with any human body fluids, tell the staff right </a:t>
            </a:r>
            <a:r>
              <a:rPr lang="en-US" dirty="0" smtClean="0"/>
              <a:t>away</a:t>
            </a:r>
            <a:r>
              <a:rPr lang="en-US" baseline="0" dirty="0" smtClean="0"/>
              <a:t> and follow their directions. </a:t>
            </a:r>
            <a:endParaRPr lang="en-US" dirty="0"/>
          </a:p>
        </p:txBody>
      </p:sp>
      <p:sp>
        <p:nvSpPr>
          <p:cNvPr id="44036" name="Slide Number Placeholder 3"/>
          <p:cNvSpPr>
            <a:spLocks noGrp="1"/>
          </p:cNvSpPr>
          <p:nvPr>
            <p:ph type="sldNum" sz="quarter" idx="5"/>
          </p:nvPr>
        </p:nvSpPr>
        <p:spPr>
          <a:noFill/>
        </p:spPr>
        <p:txBody>
          <a:bodyPr/>
          <a:lstStyle/>
          <a:p>
            <a:fld id="{8D9187C0-E3E3-A24C-85E1-5CE2DC475702}" type="slidenum">
              <a:rPr lang="en-US"/>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smtClean="0"/>
              <a:t>Another important part</a:t>
            </a:r>
            <a:r>
              <a:rPr lang="en-US" baseline="0" dirty="0" smtClean="0"/>
              <a:t> of being a professional in the healthcare environment is</a:t>
            </a:r>
            <a:r>
              <a:rPr lang="en-US" dirty="0" smtClean="0"/>
              <a:t> HIPAA, the Health Insurance Portability Accountability Act.</a:t>
            </a:r>
            <a:r>
              <a:rPr lang="en-US" baseline="0" dirty="0" smtClean="0"/>
              <a:t> HIPAA was</a:t>
            </a:r>
            <a:r>
              <a:rPr lang="en-US" dirty="0" smtClean="0"/>
              <a:t> signed into U.S. law in 1996</a:t>
            </a:r>
            <a:r>
              <a:rPr lang="en-US" baseline="0" dirty="0" smtClean="0"/>
              <a:t> and it</a:t>
            </a:r>
            <a:r>
              <a:rPr lang="en-US" dirty="0" smtClean="0"/>
              <a:t> impacts professional communications because it contains rules that protect the privacy of patient data. </a:t>
            </a:r>
          </a:p>
        </p:txBody>
      </p:sp>
      <p:sp>
        <p:nvSpPr>
          <p:cNvPr id="43012" name="Slide Number Placeholder 3"/>
          <p:cNvSpPr>
            <a:spLocks noGrp="1"/>
          </p:cNvSpPr>
          <p:nvPr>
            <p:ph type="sldNum" sz="quarter" idx="5"/>
          </p:nvPr>
        </p:nvSpPr>
        <p:spPr>
          <a:noFill/>
        </p:spPr>
        <p:txBody>
          <a:bodyPr/>
          <a:lstStyle/>
          <a:p>
            <a:fld id="{9676C2BA-0FFF-453D-A82D-30AF239FCEBD}" type="slidenum">
              <a:rPr lang="en-US" smtClean="0"/>
              <a:pPr/>
              <a:t>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dirty="0" smtClean="0"/>
              <a:t>There are three important rules in HIPAA that very directly protect patient privacy.</a:t>
            </a:r>
          </a:p>
          <a:p>
            <a:r>
              <a:rPr lang="en-US" dirty="0" smtClean="0"/>
              <a:t>The privacy rule applies to individually identifiable data,</a:t>
            </a:r>
          </a:p>
          <a:p>
            <a:r>
              <a:rPr lang="en-US" dirty="0" smtClean="0"/>
              <a:t>The security rule sets standards for data security,</a:t>
            </a:r>
          </a:p>
          <a:p>
            <a:r>
              <a:rPr lang="en-US" dirty="0" smtClean="0"/>
              <a:t>The patient safety rule requires that any analyses performed on medical data is designed to protect patient privacy</a:t>
            </a:r>
          </a:p>
        </p:txBody>
      </p:sp>
      <p:sp>
        <p:nvSpPr>
          <p:cNvPr id="45060" name="Slide Number Placeholder 3"/>
          <p:cNvSpPr>
            <a:spLocks noGrp="1"/>
          </p:cNvSpPr>
          <p:nvPr>
            <p:ph type="sldNum" sz="quarter" idx="5"/>
          </p:nvPr>
        </p:nvSpPr>
        <p:spPr>
          <a:noFill/>
        </p:spPr>
        <p:txBody>
          <a:bodyPr/>
          <a:lstStyle/>
          <a:p>
            <a:fld id="{9B8EFD0C-DF20-42F2-A714-09D01CB1E8CD}" type="slidenum">
              <a:rPr lang="en-US" smtClean="0"/>
              <a:pPr/>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r>
              <a:rPr lang="en-US" dirty="0" smtClean="0"/>
              <a:t>There are several additional important components in HIPAA that you need to be aware of.</a:t>
            </a:r>
            <a:r>
              <a:rPr lang="en-US" baseline="0" dirty="0" smtClean="0"/>
              <a:t> </a:t>
            </a:r>
            <a:r>
              <a:rPr lang="en-US" dirty="0" smtClean="0"/>
              <a:t>Violating HIPAA can result in civil and criminal charges being brought against a person and an organization.</a:t>
            </a:r>
            <a:r>
              <a:rPr lang="en-US" baseline="0" dirty="0" smtClean="0"/>
              <a:t> </a:t>
            </a:r>
            <a:r>
              <a:rPr lang="en-US" dirty="0" smtClean="0"/>
              <a:t>The penalties include fines and possibly imprisonment. As you go about your professional duties, you will at times see or discuss specific patient data. </a:t>
            </a:r>
          </a:p>
          <a:p>
            <a:endParaRPr lang="en-US" dirty="0" smtClean="0"/>
          </a:p>
        </p:txBody>
      </p:sp>
      <p:sp>
        <p:nvSpPr>
          <p:cNvPr id="46084" name="Slide Number Placeholder 3"/>
          <p:cNvSpPr>
            <a:spLocks noGrp="1"/>
          </p:cNvSpPr>
          <p:nvPr>
            <p:ph type="sldNum" sz="quarter" idx="5"/>
          </p:nvPr>
        </p:nvSpPr>
        <p:spPr>
          <a:noFill/>
        </p:spPr>
        <p:txBody>
          <a:bodyPr/>
          <a:lstStyle/>
          <a:p>
            <a:fld id="{303552F5-305C-496F-B092-AF5D4CC14056}" type="slidenum">
              <a:rPr lang="en-US" smtClean="0"/>
              <a:pPr/>
              <a:t>9</a:t>
            </a:fld>
            <a:endParaRPr lang="en-US" dirty="0" smtClean="0"/>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Component 16/Unit 5</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1/Fall 2010</a:t>
            </a:r>
            <a:endParaRPr lang="en-US" dirty="0"/>
          </a:p>
        </p:txBody>
      </p:sp>
      <p:sp>
        <p:nvSpPr>
          <p:cNvPr id="6" name="Slide Number Placeholder 5"/>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16/Unit 5</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1/Fall 2010</a:t>
            </a:r>
            <a:endParaRPr lang="en-US" dirty="0"/>
          </a:p>
        </p:txBody>
      </p:sp>
      <p:sp>
        <p:nvSpPr>
          <p:cNvPr id="6" name="Slide Number Placeholder 5"/>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16/Unit 5</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1/Fall 2010</a:t>
            </a:r>
            <a:endParaRPr lang="en-US" dirty="0"/>
          </a:p>
        </p:txBody>
      </p:sp>
      <p:sp>
        <p:nvSpPr>
          <p:cNvPr id="6" name="Slide Number Placeholder 5"/>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Component 16/Unit 5</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1/Fall 2010</a:t>
            </a:r>
            <a:endParaRPr lang="en-US" dirty="0"/>
          </a:p>
        </p:txBody>
      </p:sp>
      <p:sp>
        <p:nvSpPr>
          <p:cNvPr id="6" name="Slide Number Placeholder 5"/>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Component 16/Unit 5</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1/Fall 2010</a:t>
            </a:r>
            <a:endParaRPr lang="en-US" dirty="0"/>
          </a:p>
        </p:txBody>
      </p:sp>
      <p:sp>
        <p:nvSpPr>
          <p:cNvPr id="6" name="Slide Number Placeholder 5"/>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Component 16/Unit 5</a:t>
            </a:r>
            <a:endParaRPr lang="en-US" dirty="0"/>
          </a:p>
        </p:txBody>
      </p:sp>
      <p:sp>
        <p:nvSpPr>
          <p:cNvPr id="6" name="Footer Placeholder 5"/>
          <p:cNvSpPr>
            <a:spLocks noGrp="1"/>
          </p:cNvSpPr>
          <p:nvPr>
            <p:ph type="ftr" sz="quarter" idx="11"/>
          </p:nvPr>
        </p:nvSpPr>
        <p:spPr/>
        <p:txBody>
          <a:bodyPr/>
          <a:lstStyle/>
          <a:p>
            <a:r>
              <a:rPr lang="en-US" smtClean="0"/>
              <a:t>Health IT Workforce Curriculum                  Version 1/Fall 2010</a:t>
            </a:r>
            <a:endParaRPr lang="en-US" dirty="0"/>
          </a:p>
        </p:txBody>
      </p:sp>
      <p:sp>
        <p:nvSpPr>
          <p:cNvPr id="7" name="Slide Number Placeholder 6"/>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Component 16/Unit 5</a:t>
            </a:r>
            <a:endParaRPr lang="en-US" dirty="0"/>
          </a:p>
        </p:txBody>
      </p:sp>
      <p:sp>
        <p:nvSpPr>
          <p:cNvPr id="8" name="Footer Placeholder 7"/>
          <p:cNvSpPr>
            <a:spLocks noGrp="1"/>
          </p:cNvSpPr>
          <p:nvPr>
            <p:ph type="ftr" sz="quarter" idx="11"/>
          </p:nvPr>
        </p:nvSpPr>
        <p:spPr/>
        <p:txBody>
          <a:bodyPr/>
          <a:lstStyle/>
          <a:p>
            <a:r>
              <a:rPr lang="en-US" smtClean="0"/>
              <a:t>Health IT Workforce Curriculum                  Version 1/Fall 2010</a:t>
            </a:r>
            <a:endParaRPr lang="en-US" dirty="0"/>
          </a:p>
        </p:txBody>
      </p:sp>
      <p:sp>
        <p:nvSpPr>
          <p:cNvPr id="9" name="Slide Number Placeholder 8"/>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Component 16/Unit 5</a:t>
            </a:r>
            <a:endParaRPr lang="en-US" dirty="0"/>
          </a:p>
        </p:txBody>
      </p:sp>
      <p:sp>
        <p:nvSpPr>
          <p:cNvPr id="4" name="Footer Placeholder 3"/>
          <p:cNvSpPr>
            <a:spLocks noGrp="1"/>
          </p:cNvSpPr>
          <p:nvPr>
            <p:ph type="ftr" sz="quarter" idx="11"/>
          </p:nvPr>
        </p:nvSpPr>
        <p:spPr/>
        <p:txBody>
          <a:bodyPr/>
          <a:lstStyle/>
          <a:p>
            <a:r>
              <a:rPr lang="en-US" smtClean="0"/>
              <a:t>Health IT Workforce Curriculum                  Version 1/Fall 2010</a:t>
            </a:r>
            <a:endParaRPr lang="en-US" dirty="0"/>
          </a:p>
        </p:txBody>
      </p:sp>
      <p:sp>
        <p:nvSpPr>
          <p:cNvPr id="5" name="Slide Number Placeholder 4"/>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Component 16/Unit 5</a:t>
            </a:r>
            <a:endParaRPr lang="en-US" dirty="0"/>
          </a:p>
        </p:txBody>
      </p:sp>
      <p:sp>
        <p:nvSpPr>
          <p:cNvPr id="3" name="Footer Placeholder 2"/>
          <p:cNvSpPr>
            <a:spLocks noGrp="1"/>
          </p:cNvSpPr>
          <p:nvPr>
            <p:ph type="ftr" sz="quarter" idx="11"/>
          </p:nvPr>
        </p:nvSpPr>
        <p:spPr/>
        <p:txBody>
          <a:bodyPr/>
          <a:lstStyle/>
          <a:p>
            <a:r>
              <a:rPr lang="en-US" smtClean="0"/>
              <a:t>Health IT Workforce Curriculum                  Version 1/Fall 2010</a:t>
            </a:r>
            <a:endParaRPr lang="en-US" dirty="0"/>
          </a:p>
        </p:txBody>
      </p:sp>
      <p:sp>
        <p:nvSpPr>
          <p:cNvPr id="4" name="Slide Number Placeholder 3"/>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16/Unit 5</a:t>
            </a:r>
            <a:endParaRPr lang="en-US" dirty="0"/>
          </a:p>
        </p:txBody>
      </p:sp>
      <p:sp>
        <p:nvSpPr>
          <p:cNvPr id="6" name="Footer Placeholder 5"/>
          <p:cNvSpPr>
            <a:spLocks noGrp="1"/>
          </p:cNvSpPr>
          <p:nvPr>
            <p:ph type="ftr" sz="quarter" idx="11"/>
          </p:nvPr>
        </p:nvSpPr>
        <p:spPr/>
        <p:txBody>
          <a:bodyPr/>
          <a:lstStyle/>
          <a:p>
            <a:r>
              <a:rPr lang="en-US" smtClean="0"/>
              <a:t>Health IT Workforce Curriculum                  Version 1/Fall 2010</a:t>
            </a:r>
            <a:endParaRPr lang="en-US" dirty="0"/>
          </a:p>
        </p:txBody>
      </p:sp>
      <p:sp>
        <p:nvSpPr>
          <p:cNvPr id="7" name="Slide Number Placeholder 6"/>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16/Unit 5</a:t>
            </a:r>
            <a:endParaRPr lang="en-US" dirty="0"/>
          </a:p>
        </p:txBody>
      </p:sp>
      <p:sp>
        <p:nvSpPr>
          <p:cNvPr id="6" name="Footer Placeholder 5"/>
          <p:cNvSpPr>
            <a:spLocks noGrp="1"/>
          </p:cNvSpPr>
          <p:nvPr>
            <p:ph type="ftr" sz="quarter" idx="11"/>
          </p:nvPr>
        </p:nvSpPr>
        <p:spPr/>
        <p:txBody>
          <a:bodyPr/>
          <a:lstStyle/>
          <a:p>
            <a:r>
              <a:rPr lang="en-US" smtClean="0"/>
              <a:t>Health IT Workforce Curriculum                  Version 1/Fall 2010</a:t>
            </a:r>
            <a:endParaRPr lang="en-US" dirty="0"/>
          </a:p>
        </p:txBody>
      </p:sp>
      <p:sp>
        <p:nvSpPr>
          <p:cNvPr id="7" name="Slide Number Placeholder 6"/>
          <p:cNvSpPr>
            <a:spLocks noGrp="1"/>
          </p:cNvSpPr>
          <p:nvPr>
            <p:ph type="sldNum" sz="quarter" idx="12"/>
          </p:nvPr>
        </p:nvSpPr>
        <p:spPr/>
        <p:txBody>
          <a:bodyPr/>
          <a:lstStyle/>
          <a:p>
            <a:fld id="{F3FF236E-5ED6-304B-A9B7-179DE3E56306}" type="slidenum">
              <a:rPr lang="en-US" smtClean="0"/>
              <a:pPr/>
              <a:t>‹#›</a:t>
            </a:fld>
            <a:endParaRPr 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solidFill>
                <a:latin typeface="Arial" pitchFamily="34" charset="0"/>
                <a:cs typeface="Arial" pitchFamily="34" charset="0"/>
              </a:defRPr>
            </a:lvl1pPr>
          </a:lstStyle>
          <a:p>
            <a:r>
              <a:rPr lang="en-US" smtClean="0"/>
              <a:t>Component 16/Unit 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solidFill>
                <a:latin typeface="Arial" pitchFamily="34" charset="0"/>
                <a:cs typeface="Arial" pitchFamily="34" charset="0"/>
              </a:defRPr>
            </a:lvl1pPr>
          </a:lstStyle>
          <a:p>
            <a:r>
              <a:rPr lang="en-US" smtClean="0"/>
              <a:t>Health IT Workforce Curriculum                  Version 1/Fall 2010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solidFill>
                <a:latin typeface="Arial" pitchFamily="34" charset="0"/>
                <a:cs typeface="Arial" pitchFamily="34" charset="0"/>
              </a:defRPr>
            </a:lvl1pPr>
          </a:lstStyle>
          <a:p>
            <a:fld id="{F3FF236E-5ED6-304B-A9B7-179DE3E5630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Tahoma" pitchFamily="34" charset="0"/>
          <a:ea typeface="Tahoma" pitchFamily="34" charset="0"/>
          <a:cs typeface="Tahoma"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tags" Target="../tags/tag2.xml"/>
  <Relationship Id="rId2" Type="http://schemas.openxmlformats.org/officeDocument/2006/relationships/slideLayout" Target="../slideLayouts/slideLayout1.xml"/>
  <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tags" Target="../tags/tag11.xml"/>
  <Relationship Id="rId2" Type="http://schemas.openxmlformats.org/officeDocument/2006/relationships/slideLayout" Target="../slideLayouts/slideLayout2.xml"/>
  <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tags" Target="../tags/tag12.xml"/>
  <Relationship Id="rId2" Type="http://schemas.openxmlformats.org/officeDocument/2006/relationships/slideLayout" Target="../slideLayouts/slideLayout2.xml"/>
  <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
  <Relationship Id="rId1" Type="http://schemas.openxmlformats.org/officeDocument/2006/relationships/tags" Target="../tags/tag13.xml"/>
  <Relationship Id="rId2" Type="http://schemas.openxmlformats.org/officeDocument/2006/relationships/slideLayout" Target="../slideLayouts/slideLayout2.xml"/>
  <Relationship Id="rId3"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tags" Target="../tags/tag14.xml"/>
  <Relationship Id="rId2" Type="http://schemas.openxmlformats.org/officeDocument/2006/relationships/slideLayout" Target="../slideLayouts/slideLayout2.xml"/>
  <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tags" Target="../tags/tag15.xml"/>
  <Relationship Id="rId2" Type="http://schemas.openxmlformats.org/officeDocument/2006/relationships/slideLayout" Target="../slideLayouts/slideLayout2.xml"/>
  <Relationship Id="rId3"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tags" Target="../tags/tag16.xml"/>
  <Relationship Id="rId2" Type="http://schemas.openxmlformats.org/officeDocument/2006/relationships/slideLayout" Target="../slideLayouts/slideLayout2.xml"/>
  <Relationship Id="rId3"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tags" Target="../tags/tag17.xml"/>
  <Relationship Id="rId2" Type="http://schemas.openxmlformats.org/officeDocument/2006/relationships/slideLayout" Target="../slideLayouts/slideLayout2.xml"/>
  <Relationship Id="rId3"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tags" Target="../tags/tag18.xml"/>
  <Relationship Id="rId2" Type="http://schemas.openxmlformats.org/officeDocument/2006/relationships/slideLayout" Target="../slideLayouts/slideLayout2.xml"/>
  <Relationship Id="rId3"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tags" Target="../tags/tag19.xml"/>
  <Relationship Id="rId2" Type="http://schemas.openxmlformats.org/officeDocument/2006/relationships/slideLayout" Target="../slideLayouts/slideLayout2.xml"/>
  <Relationship Id="rId3"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tags" Target="../tags/tag20.xml"/>
  <Relationship Id="rId2" Type="http://schemas.openxmlformats.org/officeDocument/2006/relationships/slideLayout" Target="../slideLayouts/slideLayout2.xml"/>
  <Relationship Id="rId3"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tags" Target="../tags/tag3.xml"/>
  <Relationship Id="rId2" Type="http://schemas.openxmlformats.org/officeDocument/2006/relationships/slideLayout" Target="../slideLayouts/slideLayout2.xml"/>
  <Relationship Id="rId3"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tags" Target="../tags/tag21.xml"/>
  <Relationship Id="rId2" Type="http://schemas.openxmlformats.org/officeDocument/2006/relationships/slideLayout" Target="../slideLayouts/slideLayout2.xml"/>
  <Relationship Id="rId3" Type="http://schemas.openxmlformats.org/officeDocument/2006/relationships/notesSlide" Target="../notesSlides/notesSlide20.xml"/>
</Relationships>

</file>

<file path=ppt/slides/_rels/slide3.xml.rels><?xml version="1.0" encoding="UTF-8"?>

<Relationships xmlns="http://schemas.openxmlformats.org/package/2006/relationships">
  <Relationship Id="rId1" Type="http://schemas.openxmlformats.org/officeDocument/2006/relationships/tags" Target="../tags/tag4.xml"/>
  <Relationship Id="rId2" Type="http://schemas.openxmlformats.org/officeDocument/2006/relationships/slideLayout" Target="../slideLayouts/slideLayout2.xml"/>
  <Relationship Id="rId3"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tags" Target="../tags/tag5.xml"/>
  <Relationship Id="rId2" Type="http://schemas.openxmlformats.org/officeDocument/2006/relationships/slideLayout" Target="../slideLayouts/slideLayout2.xml"/>
  <Relationship Id="rId3"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tags" Target="../tags/tag6.xml"/>
  <Relationship Id="rId2" Type="http://schemas.openxmlformats.org/officeDocument/2006/relationships/slideLayout" Target="../slideLayouts/slideLayout2.xml"/>
  <Relationship Id="rId3"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tags" Target="../tags/tag7.xml"/>
  <Relationship Id="rId2" Type="http://schemas.openxmlformats.org/officeDocument/2006/relationships/slideLayout" Target="../slideLayouts/slideLayout2.xml"/>
  <Relationship Id="rId3"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tags" Target="../tags/tag8.xml"/>
  <Relationship Id="rId2" Type="http://schemas.openxmlformats.org/officeDocument/2006/relationships/slideLayout" Target="../slideLayouts/slideLayout2.xml"/>
  <Relationship Id="rId3"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tags" Target="../tags/tag9.xml"/>
  <Relationship Id="rId2" Type="http://schemas.openxmlformats.org/officeDocument/2006/relationships/slideLayout" Target="../slideLayouts/slideLayout2.xml"/>
  <Relationship Id="rId3"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tags" Target="../tags/tag10.xml"/>
  <Relationship Id="rId2" Type="http://schemas.openxmlformats.org/officeDocument/2006/relationships/slideLayout" Target="../slideLayouts/slideLayout2.xml"/>
  <Relationship Id="rId3"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13315" name="Footer Placeholder 4"/>
          <p:cNvSpPr>
            <a:spLocks noGrp="1"/>
          </p:cNvSpPr>
          <p:nvPr>
            <p:ph type="ftr" sz="quarter" idx="11"/>
          </p:nvPr>
        </p:nvSpPr>
        <p:spPr>
          <a:noFill/>
        </p:spPr>
        <p:txBody>
          <a:bodyPr/>
          <a:lstStyle/>
          <a:p>
            <a:r>
              <a:rPr lang="en-US" sz="1000" smtClean="0">
                <a:solidFill>
                  <a:schemeClr val="tx1"/>
                </a:solidFill>
                <a:latin typeface="Arial" pitchFamily="34" charset="0"/>
                <a:cs typeface="Arial" pitchFamily="34" charset="0"/>
              </a:rPr>
              <a:t>Health IT Workforce Curriculum                  Version 1/Fall 2010</a:t>
            </a:r>
            <a:endParaRPr lang="en-US" sz="1000" dirty="0">
              <a:solidFill>
                <a:schemeClr val="tx1"/>
              </a:solidFill>
              <a:latin typeface="Arial" pitchFamily="34" charset="0"/>
              <a:cs typeface="Arial" pitchFamily="34" charset="0"/>
            </a:endParaRPr>
          </a:p>
        </p:txBody>
      </p:sp>
      <p:sp>
        <p:nvSpPr>
          <p:cNvPr id="13316" name="Slide Number Placeholder 5"/>
          <p:cNvSpPr>
            <a:spLocks noGrp="1"/>
          </p:cNvSpPr>
          <p:nvPr>
            <p:ph type="sldNum" sz="quarter" idx="12"/>
          </p:nvPr>
        </p:nvSpPr>
        <p:spPr>
          <a:noFill/>
        </p:spPr>
        <p:txBody>
          <a:bodyPr/>
          <a:lstStyle/>
          <a:p>
            <a:fld id="{CB1E7129-DE5A-E244-B94A-DE8CF6484FBB}" type="slidenum">
              <a:rPr lang="en-US" sz="1000">
                <a:solidFill>
                  <a:schemeClr val="tx1"/>
                </a:solidFill>
                <a:latin typeface="Arial" pitchFamily="34" charset="0"/>
                <a:cs typeface="Arial" pitchFamily="34" charset="0"/>
              </a:rPr>
              <a:pPr/>
              <a:t>1</a:t>
            </a:fld>
            <a:endParaRPr lang="en-US" sz="1000" dirty="0">
              <a:solidFill>
                <a:schemeClr val="tx1"/>
              </a:solidFill>
              <a:latin typeface="Arial" pitchFamily="34" charset="0"/>
              <a:cs typeface="Arial" pitchFamily="34" charset="0"/>
            </a:endParaRPr>
          </a:p>
        </p:txBody>
      </p:sp>
      <p:sp>
        <p:nvSpPr>
          <p:cNvPr id="13317" name="Rectangle 2"/>
          <p:cNvSpPr>
            <a:spLocks noGrp="1" noChangeArrowheads="1"/>
          </p:cNvSpPr>
          <p:nvPr>
            <p:ph type="ctrTitle"/>
          </p:nvPr>
        </p:nvSpPr>
        <p:spPr>
          <a:xfrm>
            <a:off x="152400" y="2130425"/>
            <a:ext cx="8763000" cy="1470025"/>
          </a:xfrm>
        </p:spPr>
        <p:txBody>
          <a:bodyPr/>
          <a:lstStyle/>
          <a:p>
            <a:pPr eaLnBrk="1" hangingPunct="1"/>
            <a:r>
              <a:rPr lang="en-US" dirty="0">
                <a:latin typeface="Tahoma" pitchFamily="34" charset="0"/>
                <a:ea typeface="Tahoma" pitchFamily="34" charset="0"/>
                <a:cs typeface="Tahoma" pitchFamily="34" charset="0"/>
              </a:rPr>
              <a:t>Professionalism/Customer Service in the Health Environment</a:t>
            </a:r>
          </a:p>
        </p:txBody>
      </p:sp>
      <p:sp>
        <p:nvSpPr>
          <p:cNvPr id="13318" name="Rectangle 3"/>
          <p:cNvSpPr>
            <a:spLocks noGrp="1" noChangeArrowheads="1"/>
          </p:cNvSpPr>
          <p:nvPr>
            <p:ph type="subTitle" idx="1"/>
          </p:nvPr>
        </p:nvSpPr>
        <p:spPr>
          <a:xfrm>
            <a:off x="381000" y="3886200"/>
            <a:ext cx="8382000" cy="1752600"/>
          </a:xfrm>
        </p:spPr>
        <p:txBody>
          <a:bodyPr/>
          <a:lstStyle/>
          <a:p>
            <a:pPr eaLnBrk="1" hangingPunct="1"/>
            <a:r>
              <a:rPr lang="en-US" dirty="0" smtClean="0">
                <a:solidFill>
                  <a:schemeClr val="tx1"/>
                </a:solidFill>
                <a:latin typeface="Tahoma" charset="0"/>
              </a:rPr>
              <a:t>Unit </a:t>
            </a:r>
            <a:r>
              <a:rPr lang="en-US" dirty="0">
                <a:solidFill>
                  <a:schemeClr val="tx1"/>
                </a:solidFill>
                <a:latin typeface="Tahoma" charset="0"/>
              </a:rPr>
              <a:t>5</a:t>
            </a:r>
            <a:endParaRPr lang="en-US" dirty="0" smtClean="0">
              <a:solidFill>
                <a:schemeClr val="tx1"/>
              </a:solidFill>
              <a:latin typeface="Tahoma" charset="0"/>
            </a:endParaRPr>
          </a:p>
          <a:p>
            <a:r>
              <a:rPr lang="en-US" dirty="0" smtClean="0">
                <a:solidFill>
                  <a:schemeClr val="tx1"/>
                </a:solidFill>
                <a:latin typeface="Tahoma" charset="0"/>
              </a:rPr>
              <a:t>Regulatory Issues: HIPAA and Communication, Standard Precautions</a:t>
            </a:r>
            <a:endParaRPr lang="en-US" dirty="0">
              <a:solidFill>
                <a:schemeClr val="tx1"/>
              </a:solidFill>
              <a:latin typeface="Tahoma" charset="0"/>
            </a:endParaRPr>
          </a:p>
        </p:txBody>
      </p:sp>
    </p:spTree>
    <p:custDataLst>
      <p:tags r:id="rId1"/>
    </p:custDataLst>
  </p:cSld>
  <p:clrMapOvr>
    <a:masterClrMapping/>
  </p:clrMapOvr>
  <p:transition advTm="11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14339"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14340" name="Slide Number Placeholder 5"/>
          <p:cNvSpPr>
            <a:spLocks noGrp="1"/>
          </p:cNvSpPr>
          <p:nvPr>
            <p:ph type="sldNum" sz="quarter" idx="12"/>
          </p:nvPr>
        </p:nvSpPr>
        <p:spPr>
          <a:noFill/>
        </p:spPr>
        <p:txBody>
          <a:bodyPr/>
          <a:lstStyle/>
          <a:p>
            <a:fld id="{F178A049-404C-4AB5-A68B-BA8315A31C69}" type="slidenum">
              <a:rPr lang="en-US" sz="1000" smtClean="0">
                <a:solidFill>
                  <a:schemeClr val="tx1"/>
                </a:solidFill>
                <a:latin typeface="Arial" pitchFamily="34" charset="0"/>
                <a:cs typeface="Arial" pitchFamily="34" charset="0"/>
              </a:rPr>
              <a:pPr/>
              <a:t>10</a:t>
            </a:fld>
            <a:endParaRPr lang="en-US" sz="1000" dirty="0" smtClean="0">
              <a:solidFill>
                <a:schemeClr val="tx1"/>
              </a:solidFill>
              <a:latin typeface="Arial" pitchFamily="34" charset="0"/>
              <a:cs typeface="Arial" pitchFamily="34" charset="0"/>
            </a:endParaRPr>
          </a:p>
        </p:txBody>
      </p:sp>
      <p:sp>
        <p:nvSpPr>
          <p:cNvPr id="14341" name="Rectangle 2"/>
          <p:cNvSpPr>
            <a:spLocks noGrp="1" noChangeArrowheads="1"/>
          </p:cNvSpPr>
          <p:nvPr>
            <p:ph type="title"/>
          </p:nvPr>
        </p:nvSpPr>
        <p:spPr/>
        <p:txBody>
          <a:bodyPr/>
          <a:lstStyle/>
          <a:p>
            <a:pPr eaLnBrk="1" hangingPunct="1"/>
            <a:r>
              <a:rPr lang="en-US" dirty="0" smtClean="0"/>
              <a:t>HIPAA and Communication</a:t>
            </a:r>
          </a:p>
        </p:txBody>
      </p:sp>
      <p:sp>
        <p:nvSpPr>
          <p:cNvPr id="14342" name="Rectangle 3"/>
          <p:cNvSpPr>
            <a:spLocks noGrp="1" noChangeArrowheads="1"/>
          </p:cNvSpPr>
          <p:nvPr>
            <p:ph type="body" idx="1"/>
          </p:nvPr>
        </p:nvSpPr>
        <p:spPr/>
        <p:txBody>
          <a:bodyPr/>
          <a:lstStyle/>
          <a:p>
            <a:pPr eaLnBrk="1" hangingPunct="1"/>
            <a:r>
              <a:rPr lang="en-US" sz="2800" dirty="0" smtClean="0"/>
              <a:t>The intent of HIPAA is to protect patient privacy and allow patients some control over their medical information. </a:t>
            </a:r>
          </a:p>
          <a:p>
            <a:pPr eaLnBrk="1" hangingPunct="1"/>
            <a:r>
              <a:rPr lang="en-US" sz="2800" dirty="0" smtClean="0"/>
              <a:t>It is not meant to interfere with communications that are required to provide medical care. </a:t>
            </a:r>
          </a:p>
        </p:txBody>
      </p:sp>
    </p:spTree>
    <p:custDataLst>
      <p:tags r:id="rId1"/>
    </p:custDataLst>
  </p:cSld>
  <p:clrMapOvr>
    <a:masterClrMapping/>
  </p:clrMapOvr>
  <p:transition advTm="1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18435"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18436" name="Slide Number Placeholder 5"/>
          <p:cNvSpPr>
            <a:spLocks noGrp="1"/>
          </p:cNvSpPr>
          <p:nvPr>
            <p:ph type="sldNum" sz="quarter" idx="12"/>
          </p:nvPr>
        </p:nvSpPr>
        <p:spPr>
          <a:noFill/>
        </p:spPr>
        <p:txBody>
          <a:bodyPr/>
          <a:lstStyle/>
          <a:p>
            <a:fld id="{9EF234B9-F7F8-40E4-8E6B-D6B923E48B6C}" type="slidenum">
              <a:rPr lang="en-US" sz="1000" smtClean="0">
                <a:solidFill>
                  <a:schemeClr val="tx1"/>
                </a:solidFill>
                <a:latin typeface="Arial" pitchFamily="34" charset="0"/>
                <a:cs typeface="Arial" pitchFamily="34" charset="0"/>
              </a:rPr>
              <a:pPr/>
              <a:t>11</a:t>
            </a:fld>
            <a:endParaRPr lang="en-US" sz="1000" dirty="0" smtClean="0">
              <a:solidFill>
                <a:schemeClr val="tx1"/>
              </a:solidFill>
              <a:latin typeface="Arial" pitchFamily="34" charset="0"/>
              <a:cs typeface="Arial" pitchFamily="34" charset="0"/>
            </a:endParaRPr>
          </a:p>
        </p:txBody>
      </p:sp>
      <p:sp>
        <p:nvSpPr>
          <p:cNvPr id="18437" name="Rectangle 2"/>
          <p:cNvSpPr>
            <a:spLocks noGrp="1" noChangeArrowheads="1"/>
          </p:cNvSpPr>
          <p:nvPr>
            <p:ph type="title"/>
          </p:nvPr>
        </p:nvSpPr>
        <p:spPr/>
        <p:txBody>
          <a:bodyPr/>
          <a:lstStyle/>
          <a:p>
            <a:pPr eaLnBrk="1" hangingPunct="1"/>
            <a:r>
              <a:rPr lang="en-US" dirty="0" smtClean="0"/>
              <a:t>Guidelines for Communication</a:t>
            </a:r>
          </a:p>
        </p:txBody>
      </p:sp>
      <p:sp>
        <p:nvSpPr>
          <p:cNvPr id="18438" name="Rectangle 3"/>
          <p:cNvSpPr>
            <a:spLocks noGrp="1" noChangeArrowheads="1"/>
          </p:cNvSpPr>
          <p:nvPr>
            <p:ph type="body" idx="1"/>
          </p:nvPr>
        </p:nvSpPr>
        <p:spPr/>
        <p:txBody>
          <a:bodyPr>
            <a:normAutofit/>
          </a:bodyPr>
          <a:lstStyle/>
          <a:p>
            <a:pPr eaLnBrk="1" hangingPunct="1"/>
            <a:r>
              <a:rPr lang="en-US" sz="2800" b="1" dirty="0" smtClean="0"/>
              <a:t>Information you learn at the hospital or clinic stays there</a:t>
            </a:r>
          </a:p>
        </p:txBody>
      </p:sp>
    </p:spTree>
    <p:custDataLst>
      <p:tags r:id="rId1"/>
    </p:custDataLst>
  </p:cSld>
  <p:clrMapOvr>
    <a:masterClrMapping/>
  </p:clrMapOvr>
  <p:transition advTm="1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19459"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19460" name="Slide Number Placeholder 5"/>
          <p:cNvSpPr>
            <a:spLocks noGrp="1"/>
          </p:cNvSpPr>
          <p:nvPr>
            <p:ph type="sldNum" sz="quarter" idx="12"/>
          </p:nvPr>
        </p:nvSpPr>
        <p:spPr>
          <a:noFill/>
        </p:spPr>
        <p:txBody>
          <a:bodyPr/>
          <a:lstStyle/>
          <a:p>
            <a:fld id="{A585C4EC-387B-4B23-9D8F-872D71A5E820}" type="slidenum">
              <a:rPr lang="en-US" sz="1000" smtClean="0">
                <a:solidFill>
                  <a:schemeClr val="tx1"/>
                </a:solidFill>
                <a:latin typeface="Arial" pitchFamily="34" charset="0"/>
                <a:cs typeface="Arial" pitchFamily="34" charset="0"/>
              </a:rPr>
              <a:pPr/>
              <a:t>12</a:t>
            </a:fld>
            <a:endParaRPr lang="en-US" sz="1000" dirty="0" smtClean="0">
              <a:solidFill>
                <a:schemeClr val="tx1"/>
              </a:solidFill>
              <a:latin typeface="Arial" pitchFamily="34" charset="0"/>
              <a:cs typeface="Arial" pitchFamily="34" charset="0"/>
            </a:endParaRPr>
          </a:p>
        </p:txBody>
      </p:sp>
      <p:sp>
        <p:nvSpPr>
          <p:cNvPr id="19461" name="Rectangle 2"/>
          <p:cNvSpPr>
            <a:spLocks noGrp="1" noChangeArrowheads="1"/>
          </p:cNvSpPr>
          <p:nvPr>
            <p:ph type="title"/>
          </p:nvPr>
        </p:nvSpPr>
        <p:spPr/>
        <p:txBody>
          <a:bodyPr/>
          <a:lstStyle/>
          <a:p>
            <a:pPr eaLnBrk="1" hangingPunct="1"/>
            <a:r>
              <a:rPr lang="en-US" dirty="0" smtClean="0"/>
              <a:t>Guidelines for Communication</a:t>
            </a:r>
          </a:p>
        </p:txBody>
      </p:sp>
      <p:sp>
        <p:nvSpPr>
          <p:cNvPr id="19462" name="Rectangle 3"/>
          <p:cNvSpPr>
            <a:spLocks noGrp="1" noChangeArrowheads="1"/>
          </p:cNvSpPr>
          <p:nvPr>
            <p:ph type="body" idx="1"/>
          </p:nvPr>
        </p:nvSpPr>
        <p:spPr/>
        <p:txBody>
          <a:bodyPr>
            <a:normAutofit/>
          </a:bodyPr>
          <a:lstStyle/>
          <a:p>
            <a:pPr eaLnBrk="1" hangingPunct="1"/>
            <a:r>
              <a:rPr lang="en-US" sz="2800" dirty="0" smtClean="0"/>
              <a:t>Information you learn at the hospital or clinic stays there</a:t>
            </a:r>
          </a:p>
          <a:p>
            <a:pPr eaLnBrk="1" hangingPunct="1"/>
            <a:r>
              <a:rPr lang="en-US" sz="2800" b="1" dirty="0" smtClean="0"/>
              <a:t>Patient information in all forms must be kept confidential, including electronic data and the spoken word</a:t>
            </a:r>
          </a:p>
        </p:txBody>
      </p:sp>
    </p:spTree>
    <p:custDataLst>
      <p:tags r:id="rId1"/>
    </p:custDataLst>
  </p:cSld>
  <p:clrMapOvr>
    <a:masterClrMapping/>
  </p:clrMapOvr>
  <p:transition advTm="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20483"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20484" name="Slide Number Placeholder 5"/>
          <p:cNvSpPr>
            <a:spLocks noGrp="1"/>
          </p:cNvSpPr>
          <p:nvPr>
            <p:ph type="sldNum" sz="quarter" idx="12"/>
          </p:nvPr>
        </p:nvSpPr>
        <p:spPr>
          <a:noFill/>
        </p:spPr>
        <p:txBody>
          <a:bodyPr/>
          <a:lstStyle/>
          <a:p>
            <a:fld id="{4E713A53-9B1A-4D46-B84C-2110CC4415F5}" type="slidenum">
              <a:rPr lang="en-US" sz="1000" smtClean="0">
                <a:solidFill>
                  <a:schemeClr val="tx1"/>
                </a:solidFill>
                <a:latin typeface="Arial" pitchFamily="34" charset="0"/>
                <a:cs typeface="Arial" pitchFamily="34" charset="0"/>
              </a:rPr>
              <a:pPr/>
              <a:t>13</a:t>
            </a:fld>
            <a:endParaRPr lang="en-US" sz="1000" dirty="0" smtClean="0">
              <a:solidFill>
                <a:schemeClr val="tx1"/>
              </a:solidFill>
              <a:latin typeface="Arial" pitchFamily="34" charset="0"/>
              <a:cs typeface="Arial" pitchFamily="34" charset="0"/>
            </a:endParaRPr>
          </a:p>
        </p:txBody>
      </p:sp>
      <p:sp>
        <p:nvSpPr>
          <p:cNvPr id="20485" name="Rectangle 2"/>
          <p:cNvSpPr>
            <a:spLocks noGrp="1" noChangeArrowheads="1"/>
          </p:cNvSpPr>
          <p:nvPr>
            <p:ph type="title"/>
          </p:nvPr>
        </p:nvSpPr>
        <p:spPr/>
        <p:txBody>
          <a:bodyPr/>
          <a:lstStyle/>
          <a:p>
            <a:pPr eaLnBrk="1" hangingPunct="1"/>
            <a:r>
              <a:rPr lang="en-US" dirty="0" smtClean="0"/>
              <a:t>Guidelines for Communication</a:t>
            </a:r>
          </a:p>
        </p:txBody>
      </p:sp>
      <p:sp>
        <p:nvSpPr>
          <p:cNvPr id="20486" name="Rectangle 3"/>
          <p:cNvSpPr>
            <a:spLocks noGrp="1" noChangeArrowheads="1"/>
          </p:cNvSpPr>
          <p:nvPr>
            <p:ph type="body" idx="1"/>
          </p:nvPr>
        </p:nvSpPr>
        <p:spPr/>
        <p:txBody>
          <a:bodyPr>
            <a:normAutofit/>
          </a:bodyPr>
          <a:lstStyle/>
          <a:p>
            <a:pPr eaLnBrk="1" hangingPunct="1"/>
            <a:r>
              <a:rPr lang="en-US" sz="2800" dirty="0" smtClean="0"/>
              <a:t>Information you learn at the hospital or clinic stays there</a:t>
            </a:r>
          </a:p>
          <a:p>
            <a:pPr eaLnBrk="1" hangingPunct="1"/>
            <a:r>
              <a:rPr lang="en-US" sz="2800" dirty="0" smtClean="0"/>
              <a:t>Patient information in all forms must be kept confidential, including electronic data and the spoken word</a:t>
            </a:r>
          </a:p>
          <a:p>
            <a:pPr eaLnBrk="1" hangingPunct="1"/>
            <a:r>
              <a:rPr lang="en-US" sz="2800" b="1" dirty="0" smtClean="0"/>
              <a:t>Information about a patient is only shared with someone who has a need to know, to do their job</a:t>
            </a:r>
          </a:p>
        </p:txBody>
      </p:sp>
    </p:spTree>
    <p:custDataLst>
      <p:tags r:id="rId1"/>
    </p:custDataLst>
  </p:cSld>
  <p:clrMapOvr>
    <a:masterClrMapping/>
  </p:clrMapOvr>
  <p:transition advTm="8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21507"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21508" name="Slide Number Placeholder 5"/>
          <p:cNvSpPr>
            <a:spLocks noGrp="1"/>
          </p:cNvSpPr>
          <p:nvPr>
            <p:ph type="sldNum" sz="quarter" idx="12"/>
          </p:nvPr>
        </p:nvSpPr>
        <p:spPr>
          <a:noFill/>
        </p:spPr>
        <p:txBody>
          <a:bodyPr/>
          <a:lstStyle/>
          <a:p>
            <a:fld id="{BCA47290-9F63-4433-91D6-062B5BEFCBF1}" type="slidenum">
              <a:rPr lang="en-US" sz="1000" smtClean="0">
                <a:solidFill>
                  <a:schemeClr val="tx1"/>
                </a:solidFill>
                <a:latin typeface="Arial" pitchFamily="34" charset="0"/>
                <a:cs typeface="Arial" pitchFamily="34" charset="0"/>
              </a:rPr>
              <a:pPr/>
              <a:t>14</a:t>
            </a:fld>
            <a:endParaRPr lang="en-US" sz="1000" dirty="0" smtClean="0">
              <a:solidFill>
                <a:schemeClr val="tx1"/>
              </a:solidFill>
              <a:latin typeface="Arial" pitchFamily="34" charset="0"/>
              <a:cs typeface="Arial" pitchFamily="34" charset="0"/>
            </a:endParaRPr>
          </a:p>
        </p:txBody>
      </p:sp>
      <p:sp>
        <p:nvSpPr>
          <p:cNvPr id="21509" name="Rectangle 2"/>
          <p:cNvSpPr>
            <a:spLocks noGrp="1" noChangeArrowheads="1"/>
          </p:cNvSpPr>
          <p:nvPr>
            <p:ph type="title"/>
          </p:nvPr>
        </p:nvSpPr>
        <p:spPr/>
        <p:txBody>
          <a:bodyPr/>
          <a:lstStyle/>
          <a:p>
            <a:pPr eaLnBrk="1" hangingPunct="1"/>
            <a:r>
              <a:rPr lang="en-US" dirty="0" smtClean="0"/>
              <a:t>Guidelines for Communication</a:t>
            </a:r>
          </a:p>
        </p:txBody>
      </p:sp>
      <p:sp>
        <p:nvSpPr>
          <p:cNvPr id="21510" name="Rectangle 3"/>
          <p:cNvSpPr>
            <a:spLocks noGrp="1" noChangeArrowheads="1"/>
          </p:cNvSpPr>
          <p:nvPr>
            <p:ph type="body" idx="1"/>
          </p:nvPr>
        </p:nvSpPr>
        <p:spPr/>
        <p:txBody>
          <a:bodyPr>
            <a:normAutofit fontScale="92500"/>
          </a:bodyPr>
          <a:lstStyle/>
          <a:p>
            <a:pPr eaLnBrk="1" hangingPunct="1"/>
            <a:r>
              <a:rPr lang="en-US" sz="2800" dirty="0" smtClean="0"/>
              <a:t>Information you learn at the hospital or clinic stays there</a:t>
            </a:r>
          </a:p>
          <a:p>
            <a:pPr eaLnBrk="1" hangingPunct="1"/>
            <a:r>
              <a:rPr lang="en-US" sz="2800" dirty="0" smtClean="0"/>
              <a:t>Patient information in all forms must be kept confidential, including electronic data and the spoken word</a:t>
            </a:r>
          </a:p>
          <a:p>
            <a:pPr eaLnBrk="1" hangingPunct="1"/>
            <a:r>
              <a:rPr lang="en-US" sz="2800" dirty="0" smtClean="0"/>
              <a:t>Information about a patient is only shared with someone who has a need to know, to do their job</a:t>
            </a:r>
          </a:p>
          <a:p>
            <a:pPr eaLnBrk="1" hangingPunct="1"/>
            <a:r>
              <a:rPr lang="en-US" sz="2800" b="1" dirty="0" smtClean="0"/>
              <a:t>Be aware of what you are saying, who you are talking to, where you are, and who might be listening</a:t>
            </a:r>
          </a:p>
        </p:txBody>
      </p:sp>
    </p:spTree>
    <p:custDataLst>
      <p:tags r:id="rId1"/>
    </p:custDataLst>
  </p:cSld>
  <p:clrMapOvr>
    <a:masterClrMapping/>
  </p:clrMapOvr>
  <p:transition advTm="11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Component 16/Unit 5</a:t>
            </a:r>
            <a:endParaRPr lang="en-US" dirty="0">
              <a:ea typeface="ＭＳ Ｐゴシック" charset="-128"/>
              <a:cs typeface="ＭＳ Ｐゴシック" charset="-128"/>
            </a:endParaRPr>
          </a:p>
        </p:txBody>
      </p:sp>
      <p:sp>
        <p:nvSpPr>
          <p:cNvPr id="25603" name="Footer Placeholder 4"/>
          <p:cNvSpPr>
            <a:spLocks noGrp="1"/>
          </p:cNvSpPr>
          <p:nvPr>
            <p:ph type="ftr" sz="quarter" idx="11"/>
          </p:nvPr>
        </p:nvSpPr>
        <p:spPr>
          <a:noFill/>
        </p:spPr>
        <p:txBody>
          <a:bodyPr/>
          <a:lstStyle/>
          <a:p>
            <a:r>
              <a:rPr lang="en-US" smtClean="0">
                <a:ea typeface="ＭＳ Ｐゴシック" charset="-128"/>
              </a:rPr>
              <a:t>Health IT Workforce Curriculum                  Version 1/Fall 2010</a:t>
            </a:r>
            <a:endParaRPr lang="en-US" dirty="0" smtClean="0">
              <a:ea typeface="ＭＳ Ｐゴシック" charset="-128"/>
            </a:endParaRPr>
          </a:p>
        </p:txBody>
      </p:sp>
      <p:sp>
        <p:nvSpPr>
          <p:cNvPr id="25604" name="Slide Number Placeholder 5"/>
          <p:cNvSpPr>
            <a:spLocks noGrp="1"/>
          </p:cNvSpPr>
          <p:nvPr>
            <p:ph type="sldNum" sz="quarter" idx="12"/>
          </p:nvPr>
        </p:nvSpPr>
        <p:spPr>
          <a:noFill/>
        </p:spPr>
        <p:txBody>
          <a:bodyPr/>
          <a:lstStyle/>
          <a:p>
            <a:fld id="{A2245AC0-9D9C-43AC-BE02-63D4C33BEF9F}" type="slidenum">
              <a:rPr lang="en-US" smtClean="0"/>
              <a:pPr/>
              <a:t>15</a:t>
            </a:fld>
            <a:endParaRPr lang="en-US" dirty="0" smtClean="0"/>
          </a:p>
        </p:txBody>
      </p:sp>
      <p:sp>
        <p:nvSpPr>
          <p:cNvPr id="25605" name="Rectangle 2"/>
          <p:cNvSpPr>
            <a:spLocks noGrp="1" noChangeArrowheads="1"/>
          </p:cNvSpPr>
          <p:nvPr>
            <p:ph type="title"/>
          </p:nvPr>
        </p:nvSpPr>
        <p:spPr/>
        <p:txBody>
          <a:bodyPr/>
          <a:lstStyle/>
          <a:p>
            <a:pPr eaLnBrk="1" hangingPunct="1"/>
            <a:r>
              <a:rPr lang="en-US" dirty="0" smtClean="0"/>
              <a:t>Remember</a:t>
            </a:r>
          </a:p>
        </p:txBody>
      </p:sp>
      <p:sp>
        <p:nvSpPr>
          <p:cNvPr id="25606" name="Rectangle 3"/>
          <p:cNvSpPr>
            <a:spLocks noGrp="1" noChangeArrowheads="1"/>
          </p:cNvSpPr>
          <p:nvPr>
            <p:ph type="body" idx="1"/>
          </p:nvPr>
        </p:nvSpPr>
        <p:spPr/>
        <p:txBody>
          <a:bodyPr/>
          <a:lstStyle/>
          <a:p>
            <a:pPr indent="0" eaLnBrk="1" hangingPunct="1">
              <a:buFontTx/>
              <a:buNone/>
            </a:pPr>
            <a:r>
              <a:rPr lang="en-US" sz="2800" dirty="0" smtClean="0"/>
              <a:t>Be aware that in most organizations, inappropriately accessing patient data is an offense that will result in immediate termination from your job and possible criminal charges.</a:t>
            </a:r>
          </a:p>
        </p:txBody>
      </p:sp>
    </p:spTree>
    <p:custDataLst>
      <p:tags r:id="rId1"/>
    </p:custDataLst>
  </p:cSld>
  <p:clrMapOvr>
    <a:masterClrMapping/>
  </p:clrMapOvr>
  <p:transition advTm="8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Component 16/Unit 5</a:t>
            </a:r>
            <a:endParaRPr lang="en-US" dirty="0">
              <a:ea typeface="ＭＳ Ｐゴシック" charset="-128"/>
              <a:cs typeface="ＭＳ Ｐゴシック" charset="-128"/>
            </a:endParaRPr>
          </a:p>
        </p:txBody>
      </p:sp>
      <p:sp>
        <p:nvSpPr>
          <p:cNvPr id="29699" name="Footer Placeholder 4"/>
          <p:cNvSpPr>
            <a:spLocks noGrp="1"/>
          </p:cNvSpPr>
          <p:nvPr>
            <p:ph type="ftr" sz="quarter" idx="11"/>
          </p:nvPr>
        </p:nvSpPr>
        <p:spPr>
          <a:noFill/>
        </p:spPr>
        <p:txBody>
          <a:bodyPr/>
          <a:lstStyle/>
          <a:p>
            <a:r>
              <a:rPr lang="en-US" smtClean="0">
                <a:ea typeface="ＭＳ Ｐゴシック" charset="-128"/>
              </a:rPr>
              <a:t>Health IT Workforce Curriculum                  Version 1/Fall 2010</a:t>
            </a:r>
            <a:endParaRPr lang="en-US" dirty="0" smtClean="0">
              <a:ea typeface="ＭＳ Ｐゴシック" charset="-128"/>
            </a:endParaRPr>
          </a:p>
        </p:txBody>
      </p:sp>
      <p:sp>
        <p:nvSpPr>
          <p:cNvPr id="29700" name="Slide Number Placeholder 5"/>
          <p:cNvSpPr>
            <a:spLocks noGrp="1"/>
          </p:cNvSpPr>
          <p:nvPr>
            <p:ph type="sldNum" sz="quarter" idx="12"/>
          </p:nvPr>
        </p:nvSpPr>
        <p:spPr>
          <a:noFill/>
        </p:spPr>
        <p:txBody>
          <a:bodyPr/>
          <a:lstStyle/>
          <a:p>
            <a:fld id="{ED0B90A7-2D7C-45EF-8431-843BAD9996CF}" type="slidenum">
              <a:rPr lang="en-US" smtClean="0"/>
              <a:pPr/>
              <a:t>16</a:t>
            </a:fld>
            <a:endParaRPr lang="en-US" dirty="0" smtClean="0"/>
          </a:p>
        </p:txBody>
      </p:sp>
      <p:sp>
        <p:nvSpPr>
          <p:cNvPr id="29701" name="Rectangle 2"/>
          <p:cNvSpPr>
            <a:spLocks noGrp="1" noChangeArrowheads="1"/>
          </p:cNvSpPr>
          <p:nvPr>
            <p:ph type="title"/>
          </p:nvPr>
        </p:nvSpPr>
        <p:spPr/>
        <p:txBody>
          <a:bodyPr/>
          <a:lstStyle/>
          <a:p>
            <a:pPr eaLnBrk="1" hangingPunct="1"/>
            <a:r>
              <a:rPr lang="en-US" dirty="0" smtClean="0"/>
              <a:t>Summary</a:t>
            </a:r>
          </a:p>
        </p:txBody>
      </p:sp>
      <p:sp>
        <p:nvSpPr>
          <p:cNvPr id="29702" name="Rectangle 3"/>
          <p:cNvSpPr>
            <a:spLocks noGrp="1" noChangeArrowheads="1"/>
          </p:cNvSpPr>
          <p:nvPr>
            <p:ph type="body" idx="1"/>
          </p:nvPr>
        </p:nvSpPr>
        <p:spPr>
          <a:xfrm>
            <a:off x="290051" y="1417638"/>
            <a:ext cx="8229600" cy="4328652"/>
          </a:xfrm>
        </p:spPr>
        <p:txBody>
          <a:bodyPr>
            <a:normAutofit/>
          </a:bodyPr>
          <a:lstStyle/>
          <a:p>
            <a:pPr eaLnBrk="1" hangingPunct="1"/>
            <a:r>
              <a:rPr lang="en-US" sz="2800" b="1" dirty="0" smtClean="0"/>
              <a:t>HIPAA has clear rules on the communication of patient data</a:t>
            </a:r>
          </a:p>
          <a:p>
            <a:r>
              <a:rPr lang="en-US" sz="2400" dirty="0" smtClean="0"/>
              <a:t>Never share your computer password or access codes, log off when stepping away from your computer.</a:t>
            </a:r>
          </a:p>
          <a:p>
            <a:r>
              <a:rPr lang="en-US" sz="2400" dirty="0" smtClean="0"/>
              <a:t>De-identify any patient data that you are using to solve IT problems as much as possible.</a:t>
            </a:r>
          </a:p>
          <a:p>
            <a:r>
              <a:rPr lang="en-US" sz="2400" dirty="0" smtClean="0"/>
              <a:t>Be aware of your organizations specific policies on HIPAA and your professional role.</a:t>
            </a:r>
          </a:p>
          <a:p>
            <a:pPr eaLnBrk="1" hangingPunct="1"/>
            <a:endParaRPr lang="en-US" sz="2800" b="1" dirty="0" smtClean="0"/>
          </a:p>
          <a:p>
            <a:pPr eaLnBrk="1" hangingPunct="1"/>
            <a:endParaRPr lang="en-US" dirty="0" smtClean="0"/>
          </a:p>
        </p:txBody>
      </p:sp>
    </p:spTree>
    <p:custDataLst>
      <p:tags r:id="rId1"/>
    </p:custDataLst>
  </p:cSld>
  <p:clrMapOvr>
    <a:masterClrMapping/>
  </p:clrMapOvr>
  <p:transition advTm="1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Component 16/Unit 5</a:t>
            </a:r>
            <a:endParaRPr lang="en-US" dirty="0">
              <a:ea typeface="ＭＳ Ｐゴシック" charset="-128"/>
              <a:cs typeface="ＭＳ Ｐゴシック" charset="-128"/>
            </a:endParaRPr>
          </a:p>
        </p:txBody>
      </p:sp>
      <p:sp>
        <p:nvSpPr>
          <p:cNvPr id="29699" name="Footer Placeholder 4"/>
          <p:cNvSpPr>
            <a:spLocks noGrp="1"/>
          </p:cNvSpPr>
          <p:nvPr>
            <p:ph type="ftr" sz="quarter" idx="11"/>
          </p:nvPr>
        </p:nvSpPr>
        <p:spPr>
          <a:noFill/>
        </p:spPr>
        <p:txBody>
          <a:bodyPr/>
          <a:lstStyle/>
          <a:p>
            <a:r>
              <a:rPr lang="en-US" smtClean="0">
                <a:ea typeface="ＭＳ Ｐゴシック" charset="-128"/>
              </a:rPr>
              <a:t>Health IT Workforce Curriculum                  Version 1/Fall 2010</a:t>
            </a:r>
            <a:endParaRPr lang="en-US" dirty="0" smtClean="0">
              <a:ea typeface="ＭＳ Ｐゴシック" charset="-128"/>
            </a:endParaRPr>
          </a:p>
        </p:txBody>
      </p:sp>
      <p:sp>
        <p:nvSpPr>
          <p:cNvPr id="29700" name="Slide Number Placeholder 5"/>
          <p:cNvSpPr>
            <a:spLocks noGrp="1"/>
          </p:cNvSpPr>
          <p:nvPr>
            <p:ph type="sldNum" sz="quarter" idx="12"/>
          </p:nvPr>
        </p:nvSpPr>
        <p:spPr>
          <a:noFill/>
        </p:spPr>
        <p:txBody>
          <a:bodyPr/>
          <a:lstStyle/>
          <a:p>
            <a:fld id="{ED0B90A7-2D7C-45EF-8431-843BAD9996CF}" type="slidenum">
              <a:rPr lang="en-US" smtClean="0"/>
              <a:pPr/>
              <a:t>17</a:t>
            </a:fld>
            <a:endParaRPr lang="en-US" dirty="0" smtClean="0"/>
          </a:p>
        </p:txBody>
      </p:sp>
      <p:sp>
        <p:nvSpPr>
          <p:cNvPr id="29701" name="Rectangle 2"/>
          <p:cNvSpPr>
            <a:spLocks noGrp="1" noChangeArrowheads="1"/>
          </p:cNvSpPr>
          <p:nvPr>
            <p:ph type="title"/>
          </p:nvPr>
        </p:nvSpPr>
        <p:spPr/>
        <p:txBody>
          <a:bodyPr/>
          <a:lstStyle/>
          <a:p>
            <a:pPr eaLnBrk="1" hangingPunct="1"/>
            <a:r>
              <a:rPr lang="en-US" dirty="0" smtClean="0"/>
              <a:t>Summary</a:t>
            </a:r>
          </a:p>
        </p:txBody>
      </p:sp>
      <p:sp>
        <p:nvSpPr>
          <p:cNvPr id="29702" name="Rectangle 3"/>
          <p:cNvSpPr>
            <a:spLocks noGrp="1" noChangeArrowheads="1"/>
          </p:cNvSpPr>
          <p:nvPr>
            <p:ph type="body" idx="1"/>
          </p:nvPr>
        </p:nvSpPr>
        <p:spPr>
          <a:xfrm>
            <a:off x="329381" y="1258529"/>
            <a:ext cx="8229600" cy="4525963"/>
          </a:xfrm>
        </p:spPr>
        <p:txBody>
          <a:bodyPr>
            <a:normAutofit/>
          </a:bodyPr>
          <a:lstStyle/>
          <a:p>
            <a:pPr eaLnBrk="1" hangingPunct="1"/>
            <a:r>
              <a:rPr lang="en-US" sz="2400" dirty="0" smtClean="0"/>
              <a:t>HIPAA has clear rules on the communication of patient data</a:t>
            </a:r>
          </a:p>
          <a:p>
            <a:r>
              <a:rPr lang="en-US" sz="2800" b="1" dirty="0" smtClean="0"/>
              <a:t>Never share your computer password or access codes, log off when stepping away from your computer.</a:t>
            </a:r>
          </a:p>
          <a:p>
            <a:r>
              <a:rPr lang="en-US" sz="2400" dirty="0" smtClean="0"/>
              <a:t>De-identify any patient data that you are using to solve IT problems as much as possible.</a:t>
            </a:r>
          </a:p>
          <a:p>
            <a:r>
              <a:rPr lang="en-US" sz="2400" dirty="0" smtClean="0"/>
              <a:t>Be aware of your organizations specific policies on HIPAA and your professional role.</a:t>
            </a:r>
          </a:p>
          <a:p>
            <a:pPr>
              <a:buNone/>
            </a:pPr>
            <a:endParaRPr lang="en-US" sz="2800" b="1" dirty="0" smtClean="0"/>
          </a:p>
          <a:p>
            <a:endParaRPr lang="en-US" sz="2800" b="1" dirty="0" smtClean="0"/>
          </a:p>
          <a:p>
            <a:pPr eaLnBrk="1" hangingPunct="1"/>
            <a:endParaRPr lang="en-US" sz="2800" b="1" dirty="0" smtClean="0"/>
          </a:p>
          <a:p>
            <a:pPr eaLnBrk="1" hangingPunct="1"/>
            <a:endParaRPr lang="en-US" dirty="0" smtClean="0"/>
          </a:p>
        </p:txBody>
      </p:sp>
    </p:spTree>
    <p:custDataLst>
      <p:tags r:id="rId1"/>
    </p:custDataLst>
  </p:cSld>
  <p:clrMapOvr>
    <a:masterClrMapping/>
  </p:clrMapOvr>
  <p:transition advTm="1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Component 16/Unit 5</a:t>
            </a:r>
            <a:endParaRPr lang="en-US" dirty="0" smtClean="0">
              <a:ea typeface="ＭＳ Ｐゴシック" charset="-128"/>
              <a:cs typeface="ＭＳ Ｐゴシック" charset="-128"/>
            </a:endParaRPr>
          </a:p>
        </p:txBody>
      </p:sp>
      <p:sp>
        <p:nvSpPr>
          <p:cNvPr id="29699" name="Footer Placeholder 4"/>
          <p:cNvSpPr>
            <a:spLocks noGrp="1"/>
          </p:cNvSpPr>
          <p:nvPr>
            <p:ph type="ftr" sz="quarter" idx="11"/>
          </p:nvPr>
        </p:nvSpPr>
        <p:spPr>
          <a:noFill/>
        </p:spPr>
        <p:txBody>
          <a:bodyPr/>
          <a:lstStyle/>
          <a:p>
            <a:r>
              <a:rPr lang="en-US" smtClean="0">
                <a:ea typeface="ＭＳ Ｐゴシック" charset="-128"/>
              </a:rPr>
              <a:t>Health IT Workforce Curriculum                  Version 1/Fall 2010</a:t>
            </a:r>
            <a:endParaRPr lang="en-US" dirty="0" smtClean="0">
              <a:ea typeface="ＭＳ Ｐゴシック" charset="-128"/>
            </a:endParaRPr>
          </a:p>
        </p:txBody>
      </p:sp>
      <p:sp>
        <p:nvSpPr>
          <p:cNvPr id="29700" name="Slide Number Placeholder 5"/>
          <p:cNvSpPr>
            <a:spLocks noGrp="1"/>
          </p:cNvSpPr>
          <p:nvPr>
            <p:ph type="sldNum" sz="quarter" idx="12"/>
          </p:nvPr>
        </p:nvSpPr>
        <p:spPr>
          <a:noFill/>
        </p:spPr>
        <p:txBody>
          <a:bodyPr/>
          <a:lstStyle/>
          <a:p>
            <a:fld id="{ED0B90A7-2D7C-45EF-8431-843BAD9996CF}" type="slidenum">
              <a:rPr lang="en-US" smtClean="0"/>
              <a:pPr/>
              <a:t>18</a:t>
            </a:fld>
            <a:endParaRPr lang="en-US" dirty="0" smtClean="0"/>
          </a:p>
        </p:txBody>
      </p:sp>
      <p:sp>
        <p:nvSpPr>
          <p:cNvPr id="29701" name="Rectangle 2"/>
          <p:cNvSpPr>
            <a:spLocks noGrp="1" noChangeArrowheads="1"/>
          </p:cNvSpPr>
          <p:nvPr>
            <p:ph type="title"/>
          </p:nvPr>
        </p:nvSpPr>
        <p:spPr/>
        <p:txBody>
          <a:bodyPr/>
          <a:lstStyle/>
          <a:p>
            <a:pPr eaLnBrk="1" hangingPunct="1"/>
            <a:r>
              <a:rPr lang="en-US" dirty="0" smtClean="0"/>
              <a:t>Summary</a:t>
            </a:r>
          </a:p>
        </p:txBody>
      </p:sp>
      <p:sp>
        <p:nvSpPr>
          <p:cNvPr id="29702" name="Rectangle 3"/>
          <p:cNvSpPr>
            <a:spLocks noGrp="1" noChangeArrowheads="1"/>
          </p:cNvSpPr>
          <p:nvPr>
            <p:ph type="body" idx="1"/>
          </p:nvPr>
        </p:nvSpPr>
        <p:spPr>
          <a:xfrm>
            <a:off x="457200" y="1387475"/>
            <a:ext cx="8229600" cy="4525963"/>
          </a:xfrm>
        </p:spPr>
        <p:txBody>
          <a:bodyPr>
            <a:normAutofit/>
          </a:bodyPr>
          <a:lstStyle/>
          <a:p>
            <a:pPr eaLnBrk="1" hangingPunct="1"/>
            <a:r>
              <a:rPr lang="en-US" sz="2400" dirty="0" smtClean="0"/>
              <a:t>HIPAA has clear rules on the communication of patient data</a:t>
            </a:r>
          </a:p>
          <a:p>
            <a:r>
              <a:rPr lang="en-US" sz="2400" dirty="0" smtClean="0"/>
              <a:t>Never share your computer password or access codes, log off when stepping away from your computer.</a:t>
            </a:r>
          </a:p>
          <a:p>
            <a:r>
              <a:rPr lang="en-US" sz="2800" b="1" dirty="0" smtClean="0"/>
              <a:t>De-identify any patient data that you are using to solve IT problems as much as possible.</a:t>
            </a:r>
          </a:p>
          <a:p>
            <a:r>
              <a:rPr lang="en-US" sz="2400" dirty="0" smtClean="0"/>
              <a:t>Be aware of your organizations specific policies on HIPAA and your professional role.</a:t>
            </a:r>
          </a:p>
          <a:p>
            <a:pPr>
              <a:buNone/>
            </a:pPr>
            <a:endParaRPr lang="en-US" sz="2800" b="1" dirty="0" smtClean="0"/>
          </a:p>
          <a:p>
            <a:endParaRPr lang="en-US" sz="2800" b="1" dirty="0" smtClean="0"/>
          </a:p>
          <a:p>
            <a:pPr eaLnBrk="1" hangingPunct="1"/>
            <a:endParaRPr lang="en-US" sz="2800" b="1" dirty="0" smtClean="0"/>
          </a:p>
          <a:p>
            <a:pPr eaLnBrk="1" hangingPunct="1"/>
            <a:endParaRPr lang="en-US" dirty="0" smtClean="0"/>
          </a:p>
        </p:txBody>
      </p:sp>
    </p:spTree>
    <p:custDataLst>
      <p:tags r:id="rId1"/>
    </p:custDataLst>
  </p:cSld>
  <p:clrMapOvr>
    <a:masterClrMapping/>
  </p:clrMapOvr>
  <p:transition advTm="1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Component 16/Unit 5</a:t>
            </a:r>
            <a:endParaRPr lang="en-US" dirty="0">
              <a:ea typeface="ＭＳ Ｐゴシック" charset="-128"/>
              <a:cs typeface="ＭＳ Ｐゴシック" charset="-128"/>
            </a:endParaRPr>
          </a:p>
        </p:txBody>
      </p:sp>
      <p:sp>
        <p:nvSpPr>
          <p:cNvPr id="29699" name="Footer Placeholder 4"/>
          <p:cNvSpPr>
            <a:spLocks noGrp="1"/>
          </p:cNvSpPr>
          <p:nvPr>
            <p:ph type="ftr" sz="quarter" idx="11"/>
          </p:nvPr>
        </p:nvSpPr>
        <p:spPr>
          <a:noFill/>
        </p:spPr>
        <p:txBody>
          <a:bodyPr/>
          <a:lstStyle/>
          <a:p>
            <a:r>
              <a:rPr lang="en-US" smtClean="0">
                <a:ea typeface="ＭＳ Ｐゴシック" charset="-128"/>
              </a:rPr>
              <a:t>Health IT Workforce Curriculum                  Version 1/Fall 2010</a:t>
            </a:r>
            <a:endParaRPr lang="en-US" dirty="0" smtClean="0">
              <a:ea typeface="ＭＳ Ｐゴシック" charset="-128"/>
            </a:endParaRPr>
          </a:p>
        </p:txBody>
      </p:sp>
      <p:sp>
        <p:nvSpPr>
          <p:cNvPr id="29700" name="Slide Number Placeholder 5"/>
          <p:cNvSpPr>
            <a:spLocks noGrp="1"/>
          </p:cNvSpPr>
          <p:nvPr>
            <p:ph type="sldNum" sz="quarter" idx="12"/>
          </p:nvPr>
        </p:nvSpPr>
        <p:spPr>
          <a:noFill/>
        </p:spPr>
        <p:txBody>
          <a:bodyPr/>
          <a:lstStyle/>
          <a:p>
            <a:fld id="{ED0B90A7-2D7C-45EF-8431-843BAD9996CF}" type="slidenum">
              <a:rPr lang="en-US" smtClean="0"/>
              <a:pPr/>
              <a:t>19</a:t>
            </a:fld>
            <a:endParaRPr lang="en-US" dirty="0" smtClean="0"/>
          </a:p>
        </p:txBody>
      </p:sp>
      <p:sp>
        <p:nvSpPr>
          <p:cNvPr id="29701" name="Rectangle 2"/>
          <p:cNvSpPr>
            <a:spLocks noGrp="1" noChangeArrowheads="1"/>
          </p:cNvSpPr>
          <p:nvPr>
            <p:ph type="title"/>
          </p:nvPr>
        </p:nvSpPr>
        <p:spPr/>
        <p:txBody>
          <a:bodyPr/>
          <a:lstStyle/>
          <a:p>
            <a:pPr eaLnBrk="1" hangingPunct="1"/>
            <a:r>
              <a:rPr lang="en-US" dirty="0" smtClean="0"/>
              <a:t>Summary</a:t>
            </a:r>
          </a:p>
        </p:txBody>
      </p:sp>
      <p:sp>
        <p:nvSpPr>
          <p:cNvPr id="29702" name="Rectangle 3"/>
          <p:cNvSpPr>
            <a:spLocks noGrp="1" noChangeArrowheads="1"/>
          </p:cNvSpPr>
          <p:nvPr>
            <p:ph type="body" idx="1"/>
          </p:nvPr>
        </p:nvSpPr>
        <p:spPr/>
        <p:txBody>
          <a:bodyPr>
            <a:normAutofit/>
          </a:bodyPr>
          <a:lstStyle/>
          <a:p>
            <a:pPr eaLnBrk="1" hangingPunct="1"/>
            <a:r>
              <a:rPr lang="en-US" sz="2400" dirty="0" smtClean="0"/>
              <a:t>HIPAA has clear rules on the communication of patient data</a:t>
            </a:r>
          </a:p>
          <a:p>
            <a:r>
              <a:rPr lang="en-US" sz="2400" dirty="0" smtClean="0"/>
              <a:t>Never share your computer password or access codes, log off when stepping away from your computer.</a:t>
            </a:r>
          </a:p>
          <a:p>
            <a:r>
              <a:rPr lang="en-US" sz="2400" dirty="0" smtClean="0"/>
              <a:t>De-identify any patient data that you are using to solve IT problems as much as possible.</a:t>
            </a:r>
          </a:p>
          <a:p>
            <a:r>
              <a:rPr lang="en-US" sz="2800" b="1" dirty="0" smtClean="0"/>
              <a:t>Be aware of your organizations specific policies on HIPAA and your professional role.</a:t>
            </a:r>
          </a:p>
          <a:p>
            <a:pPr eaLnBrk="1" hangingPunct="1"/>
            <a:endParaRPr lang="en-US" dirty="0" smtClean="0"/>
          </a:p>
        </p:txBody>
      </p:sp>
    </p:spTree>
    <p:custDataLst>
      <p:tags r:id="rId1"/>
    </p:custDataLst>
  </p:cSld>
  <p:clrMapOvr>
    <a:masterClrMapping/>
  </p:clrMapOvr>
  <p:transition advTm="1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z="1000" smtClean="0">
                <a:solidFill>
                  <a:schemeClr val="tx1"/>
                </a:solidFill>
                <a:latin typeface="Arial" pitchFamily="34" charset="0"/>
                <a:cs typeface="Arial" pitchFamily="34" charset="0"/>
              </a:rPr>
              <a:t>Component 16/Unit 5</a:t>
            </a:r>
            <a:endParaRPr lang="en-US" sz="1000" dirty="0">
              <a:solidFill>
                <a:schemeClr val="tx1"/>
              </a:solidFill>
              <a:latin typeface="Arial" pitchFamily="34" charset="0"/>
              <a:cs typeface="Arial" pitchFamily="34" charset="0"/>
            </a:endParaRPr>
          </a:p>
        </p:txBody>
      </p:sp>
      <p:sp>
        <p:nvSpPr>
          <p:cNvPr id="25603"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a:solidFill>
                <a:schemeClr val="tx1"/>
              </a:solidFill>
              <a:latin typeface="Arial" pitchFamily="34" charset="0"/>
              <a:ea typeface="ＭＳ Ｐゴシック" charset="-128"/>
              <a:cs typeface="Arial" pitchFamily="34" charset="0"/>
            </a:endParaRPr>
          </a:p>
        </p:txBody>
      </p:sp>
      <p:sp>
        <p:nvSpPr>
          <p:cNvPr id="25604" name="Slide Number Placeholder 5"/>
          <p:cNvSpPr>
            <a:spLocks noGrp="1"/>
          </p:cNvSpPr>
          <p:nvPr>
            <p:ph type="sldNum" sz="quarter" idx="12"/>
          </p:nvPr>
        </p:nvSpPr>
        <p:spPr>
          <a:noFill/>
        </p:spPr>
        <p:txBody>
          <a:bodyPr/>
          <a:lstStyle/>
          <a:p>
            <a:fld id="{A2E03A67-7577-1D4E-B60F-2CA722A07A59}" type="slidenum">
              <a:rPr lang="en-US" sz="1000">
                <a:solidFill>
                  <a:schemeClr val="tx1"/>
                </a:solidFill>
                <a:latin typeface="Arial" pitchFamily="34" charset="0"/>
                <a:cs typeface="Arial" pitchFamily="34" charset="0"/>
              </a:rPr>
              <a:pPr/>
              <a:t>2</a:t>
            </a:fld>
            <a:endParaRPr lang="en-US" sz="1000" dirty="0">
              <a:solidFill>
                <a:schemeClr val="tx1"/>
              </a:solidFill>
              <a:latin typeface="Arial" pitchFamily="34" charset="0"/>
              <a:cs typeface="Arial" pitchFamily="34" charset="0"/>
            </a:endParaRPr>
          </a:p>
        </p:txBody>
      </p:sp>
      <p:sp>
        <p:nvSpPr>
          <p:cNvPr id="25605" name="Rectangle 2"/>
          <p:cNvSpPr>
            <a:spLocks noGrp="1" noChangeArrowheads="1"/>
          </p:cNvSpPr>
          <p:nvPr>
            <p:ph type="title"/>
          </p:nvPr>
        </p:nvSpPr>
        <p:spPr/>
        <p:txBody>
          <a:bodyPr/>
          <a:lstStyle/>
          <a:p>
            <a:pPr eaLnBrk="1" hangingPunct="1"/>
            <a:r>
              <a:rPr lang="en-US" dirty="0" smtClean="0"/>
              <a:t>Unit 5: Objectives</a:t>
            </a:r>
            <a:endParaRPr lang="en-US" dirty="0"/>
          </a:p>
        </p:txBody>
      </p:sp>
      <p:sp>
        <p:nvSpPr>
          <p:cNvPr id="25606" name="Rectangle 3"/>
          <p:cNvSpPr>
            <a:spLocks noGrp="1" noChangeArrowheads="1"/>
          </p:cNvSpPr>
          <p:nvPr>
            <p:ph type="body" idx="1"/>
          </p:nvPr>
        </p:nvSpPr>
        <p:spPr>
          <a:xfrm>
            <a:off x="457200" y="1600200"/>
            <a:ext cx="8458200" cy="4525963"/>
          </a:xfrm>
        </p:spPr>
        <p:txBody>
          <a:bodyPr/>
          <a:lstStyle/>
          <a:p>
            <a:pPr lvl="0"/>
            <a:endParaRPr lang="en-US" sz="2800" dirty="0" smtClean="0"/>
          </a:p>
          <a:p>
            <a:pPr lvl="0"/>
            <a:r>
              <a:rPr lang="en-US" sz="2800" dirty="0" smtClean="0"/>
              <a:t>Characterize the importance of and guidelines associated with infection control.</a:t>
            </a:r>
          </a:p>
          <a:p>
            <a:pPr lvl="0"/>
            <a:r>
              <a:rPr lang="en-US" sz="2800" dirty="0" smtClean="0"/>
              <a:t>Relate protecting yourself and others with standard precautions</a:t>
            </a:r>
          </a:p>
          <a:p>
            <a:r>
              <a:rPr lang="en-US" sz="2800" dirty="0" smtClean="0"/>
              <a:t>Explain HIPAA and communication </a:t>
            </a:r>
            <a:endParaRPr lang="en-US" sz="2800" dirty="0"/>
          </a:p>
        </p:txBody>
      </p:sp>
    </p:spTree>
    <p:custDataLst>
      <p:tags r:id="rId1"/>
    </p:custDataLst>
  </p:cSld>
  <p:clrMapOvr>
    <a:masterClrMapping/>
  </p:clrMapOvr>
  <p:transition advTm="34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p>
            <a:r>
              <a:rPr lang="en-US" smtClean="0">
                <a:ea typeface="ＭＳ Ｐゴシック" charset="-128"/>
                <a:cs typeface="ＭＳ Ｐゴシック" charset="-128"/>
              </a:rPr>
              <a:t>Component 16/Unit 5</a:t>
            </a:r>
            <a:endParaRPr lang="en-US" dirty="0" smtClean="0">
              <a:ea typeface="ＭＳ Ｐゴシック" charset="-128"/>
              <a:cs typeface="ＭＳ Ｐゴシック" charset="-128"/>
            </a:endParaRPr>
          </a:p>
        </p:txBody>
      </p:sp>
      <p:sp>
        <p:nvSpPr>
          <p:cNvPr id="28675" name="Footer Placeholder 4"/>
          <p:cNvSpPr>
            <a:spLocks noGrp="1"/>
          </p:cNvSpPr>
          <p:nvPr>
            <p:ph type="ftr" sz="quarter" idx="11"/>
          </p:nvPr>
        </p:nvSpPr>
        <p:spPr>
          <a:noFill/>
        </p:spPr>
        <p:txBody>
          <a:bodyPr/>
          <a:lstStyle/>
          <a:p>
            <a:r>
              <a:rPr lang="en-US" smtClean="0">
                <a:ea typeface="ＭＳ Ｐゴシック" charset="-128"/>
                <a:cs typeface="ＭＳ Ｐゴシック" charset="-128"/>
              </a:rPr>
              <a:t>Health IT Workforce Curriculum                  Version 1/Fall 2010</a:t>
            </a:r>
            <a:endParaRPr lang="en-US" dirty="0">
              <a:ea typeface="ＭＳ Ｐゴシック" charset="-128"/>
              <a:cs typeface="ＭＳ Ｐゴシック" charset="-128"/>
            </a:endParaRPr>
          </a:p>
        </p:txBody>
      </p:sp>
      <p:sp>
        <p:nvSpPr>
          <p:cNvPr id="28676" name="Slide Number Placeholder 5"/>
          <p:cNvSpPr>
            <a:spLocks noGrp="1"/>
          </p:cNvSpPr>
          <p:nvPr>
            <p:ph type="sldNum" sz="quarter" idx="12"/>
          </p:nvPr>
        </p:nvSpPr>
        <p:spPr>
          <a:noFill/>
        </p:spPr>
        <p:txBody>
          <a:bodyPr/>
          <a:lstStyle/>
          <a:p>
            <a:fld id="{296D6A20-F43D-2E41-8DA0-67627CC31035}" type="slidenum">
              <a:rPr lang="en-US"/>
              <a:pPr/>
              <a:t>20</a:t>
            </a:fld>
            <a:endParaRPr lang="en-US" dirty="0"/>
          </a:p>
        </p:txBody>
      </p:sp>
      <p:sp>
        <p:nvSpPr>
          <p:cNvPr id="28677" name="Rectangle 2"/>
          <p:cNvSpPr>
            <a:spLocks noGrp="1" noChangeArrowheads="1"/>
          </p:cNvSpPr>
          <p:nvPr>
            <p:ph type="title"/>
          </p:nvPr>
        </p:nvSpPr>
        <p:spPr/>
        <p:txBody>
          <a:bodyPr/>
          <a:lstStyle/>
          <a:p>
            <a:pPr eaLnBrk="1" hangingPunct="1"/>
            <a:r>
              <a:rPr lang="en-US" dirty="0" smtClean="0"/>
              <a:t>Summary</a:t>
            </a:r>
            <a:endParaRPr lang="en-US" dirty="0"/>
          </a:p>
        </p:txBody>
      </p:sp>
      <p:sp>
        <p:nvSpPr>
          <p:cNvPr id="28678" name="Rectangle 3"/>
          <p:cNvSpPr>
            <a:spLocks noGrp="1" noChangeArrowheads="1"/>
          </p:cNvSpPr>
          <p:nvPr>
            <p:ph type="body" idx="1"/>
          </p:nvPr>
        </p:nvSpPr>
        <p:spPr/>
        <p:txBody>
          <a:bodyPr/>
          <a:lstStyle/>
          <a:p>
            <a:pPr eaLnBrk="1" hangingPunct="1"/>
            <a:r>
              <a:rPr lang="en-US" dirty="0" smtClean="0"/>
              <a:t>Effective Infection control</a:t>
            </a:r>
          </a:p>
          <a:p>
            <a:pPr lvl="1" eaLnBrk="1" hangingPunct="1">
              <a:buFont typeface="Arial"/>
              <a:buChar char="•"/>
            </a:pPr>
            <a:r>
              <a:rPr lang="en-US" dirty="0"/>
              <a:t>Can help you avoid getting infections from others</a:t>
            </a:r>
          </a:p>
          <a:p>
            <a:pPr lvl="1" eaLnBrk="1" hangingPunct="1">
              <a:buFont typeface="Arial"/>
              <a:buChar char="•"/>
            </a:pPr>
            <a:r>
              <a:rPr lang="en-US" dirty="0"/>
              <a:t>Can help others avoid getting infections from you</a:t>
            </a:r>
          </a:p>
          <a:p>
            <a:pPr lvl="1" eaLnBrk="1" hangingPunct="1">
              <a:buFont typeface="Arial"/>
              <a:buChar char="•"/>
            </a:pPr>
            <a:r>
              <a:rPr lang="en-US" dirty="0"/>
              <a:t>Protect vulnerable patients from getting infections and being even more ill</a:t>
            </a:r>
            <a:r>
              <a:rPr lang="en-US" dirty="0" smtClean="0"/>
              <a:t> </a:t>
            </a:r>
          </a:p>
          <a:p>
            <a:pPr lvl="1" eaLnBrk="1" hangingPunct="1">
              <a:buFont typeface="Arial"/>
              <a:buChar char="•"/>
            </a:pPr>
            <a:r>
              <a:rPr lang="en-US" dirty="0" smtClean="0"/>
              <a:t>Protect the healthcare organization from risk</a:t>
            </a:r>
            <a:endParaRPr lang="en-US" dirty="0"/>
          </a:p>
        </p:txBody>
      </p:sp>
    </p:spTree>
    <p:custDataLst>
      <p:tags r:id="rId1"/>
    </p:custDataLst>
  </p:cSld>
  <p:clrMapOvr>
    <a:masterClrMapping/>
  </p:clrMapOvr>
  <p:transition advTm="14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25603"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a:solidFill>
                <a:schemeClr val="tx1"/>
              </a:solidFill>
              <a:latin typeface="Arial" pitchFamily="34" charset="0"/>
              <a:ea typeface="ＭＳ Ｐゴシック" charset="-128"/>
              <a:cs typeface="Arial" pitchFamily="34" charset="0"/>
            </a:endParaRPr>
          </a:p>
        </p:txBody>
      </p:sp>
      <p:sp>
        <p:nvSpPr>
          <p:cNvPr id="25604" name="Slide Number Placeholder 5"/>
          <p:cNvSpPr>
            <a:spLocks noGrp="1"/>
          </p:cNvSpPr>
          <p:nvPr>
            <p:ph type="sldNum" sz="quarter" idx="12"/>
          </p:nvPr>
        </p:nvSpPr>
        <p:spPr>
          <a:noFill/>
        </p:spPr>
        <p:txBody>
          <a:bodyPr/>
          <a:lstStyle/>
          <a:p>
            <a:fld id="{A2E03A67-7577-1D4E-B60F-2CA722A07A59}" type="slidenum">
              <a:rPr lang="en-US" sz="1000">
                <a:solidFill>
                  <a:schemeClr val="tx1"/>
                </a:solidFill>
                <a:latin typeface="Arial" pitchFamily="34" charset="0"/>
                <a:cs typeface="Arial" pitchFamily="34" charset="0"/>
              </a:rPr>
              <a:pPr/>
              <a:t>3</a:t>
            </a:fld>
            <a:endParaRPr lang="en-US" sz="1000" dirty="0">
              <a:solidFill>
                <a:schemeClr val="tx1"/>
              </a:solidFill>
              <a:latin typeface="Arial" pitchFamily="34" charset="0"/>
              <a:cs typeface="Arial" pitchFamily="34" charset="0"/>
            </a:endParaRPr>
          </a:p>
        </p:txBody>
      </p:sp>
      <p:sp>
        <p:nvSpPr>
          <p:cNvPr id="25605" name="Rectangle 2"/>
          <p:cNvSpPr>
            <a:spLocks noGrp="1" noChangeArrowheads="1"/>
          </p:cNvSpPr>
          <p:nvPr>
            <p:ph type="title"/>
          </p:nvPr>
        </p:nvSpPr>
        <p:spPr/>
        <p:txBody>
          <a:bodyPr/>
          <a:lstStyle/>
          <a:p>
            <a:pPr eaLnBrk="1" hangingPunct="1"/>
            <a:r>
              <a:rPr lang="en-US" dirty="0"/>
              <a:t>Infection Control</a:t>
            </a:r>
          </a:p>
        </p:txBody>
      </p:sp>
      <p:sp>
        <p:nvSpPr>
          <p:cNvPr id="25606" name="Rectangle 3"/>
          <p:cNvSpPr>
            <a:spLocks noGrp="1" noChangeArrowheads="1"/>
          </p:cNvSpPr>
          <p:nvPr>
            <p:ph type="body" idx="1"/>
          </p:nvPr>
        </p:nvSpPr>
        <p:spPr>
          <a:xfrm>
            <a:off x="457200" y="1600200"/>
            <a:ext cx="8458200" cy="4525963"/>
          </a:xfrm>
        </p:spPr>
        <p:txBody>
          <a:bodyPr/>
          <a:lstStyle/>
          <a:p>
            <a:pPr eaLnBrk="1" hangingPunct="1"/>
            <a:r>
              <a:rPr lang="en-US" sz="2800" dirty="0"/>
              <a:t>The goal of infection control is to prevent the spread of infection from you to others and to others from you</a:t>
            </a:r>
          </a:p>
          <a:p>
            <a:pPr eaLnBrk="1" hangingPunct="1"/>
            <a:r>
              <a:rPr lang="en-US" sz="2800" dirty="0"/>
              <a:t>You will be in the healthcare setting, where patients and their families will also be</a:t>
            </a:r>
          </a:p>
          <a:p>
            <a:pPr eaLnBrk="1" hangingPunct="1"/>
            <a:r>
              <a:rPr lang="en-US" sz="2800" dirty="0"/>
              <a:t>Patients in particular are more vulnerable to infection and will have more serious consequences</a:t>
            </a:r>
          </a:p>
        </p:txBody>
      </p:sp>
    </p:spTree>
    <p:custDataLst>
      <p:tags r:id="rId1"/>
    </p:custDataLst>
  </p:cSld>
  <p:clrMapOvr>
    <a:masterClrMapping/>
  </p:clrMapOvr>
  <p:transition advTm="34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z="1000" smtClean="0">
                <a:solidFill>
                  <a:schemeClr val="tx1"/>
                </a:solidFill>
                <a:latin typeface="Arial" pitchFamily="34" charset="0"/>
                <a:cs typeface="Arial" pitchFamily="34" charset="0"/>
              </a:rPr>
              <a:t>Component 16/Unit 5</a:t>
            </a:r>
            <a:endParaRPr lang="en-US" sz="1000" dirty="0">
              <a:solidFill>
                <a:schemeClr val="tx1"/>
              </a:solidFill>
              <a:latin typeface="Arial" pitchFamily="34" charset="0"/>
              <a:cs typeface="Arial" pitchFamily="34" charset="0"/>
            </a:endParaRPr>
          </a:p>
        </p:txBody>
      </p:sp>
      <p:sp>
        <p:nvSpPr>
          <p:cNvPr id="25603"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a:solidFill>
                <a:schemeClr val="tx1"/>
              </a:solidFill>
              <a:latin typeface="Arial" pitchFamily="34" charset="0"/>
              <a:ea typeface="ＭＳ Ｐゴシック" charset="-128"/>
              <a:cs typeface="Arial" pitchFamily="34" charset="0"/>
            </a:endParaRPr>
          </a:p>
        </p:txBody>
      </p:sp>
      <p:sp>
        <p:nvSpPr>
          <p:cNvPr id="25604" name="Slide Number Placeholder 5"/>
          <p:cNvSpPr>
            <a:spLocks noGrp="1"/>
          </p:cNvSpPr>
          <p:nvPr>
            <p:ph type="sldNum" sz="quarter" idx="12"/>
          </p:nvPr>
        </p:nvSpPr>
        <p:spPr>
          <a:noFill/>
        </p:spPr>
        <p:txBody>
          <a:bodyPr/>
          <a:lstStyle/>
          <a:p>
            <a:fld id="{A2E03A67-7577-1D4E-B60F-2CA722A07A59}" type="slidenum">
              <a:rPr lang="en-US" sz="1000">
                <a:solidFill>
                  <a:schemeClr val="tx1"/>
                </a:solidFill>
                <a:latin typeface="Arial" pitchFamily="34" charset="0"/>
                <a:ea typeface="ＭＳ Ｐゴシック" charset="-128"/>
                <a:cs typeface="Arial" pitchFamily="34" charset="0"/>
              </a:rPr>
              <a:pPr/>
              <a:t>4</a:t>
            </a:fld>
            <a:endParaRPr lang="en-US" sz="1000" dirty="0">
              <a:solidFill>
                <a:schemeClr val="tx1"/>
              </a:solidFill>
              <a:latin typeface="Arial" pitchFamily="34" charset="0"/>
              <a:ea typeface="ＭＳ Ｐゴシック" charset="-128"/>
              <a:cs typeface="Arial" pitchFamily="34" charset="0"/>
            </a:endParaRPr>
          </a:p>
        </p:txBody>
      </p:sp>
      <p:sp>
        <p:nvSpPr>
          <p:cNvPr id="25605" name="Rectangle 2"/>
          <p:cNvSpPr>
            <a:spLocks noGrp="1" noChangeArrowheads="1"/>
          </p:cNvSpPr>
          <p:nvPr>
            <p:ph type="title"/>
          </p:nvPr>
        </p:nvSpPr>
        <p:spPr/>
        <p:txBody>
          <a:bodyPr/>
          <a:lstStyle/>
          <a:p>
            <a:pPr eaLnBrk="1" hangingPunct="1"/>
            <a:r>
              <a:rPr lang="en-US" dirty="0"/>
              <a:t>Infection Control</a:t>
            </a:r>
          </a:p>
        </p:txBody>
      </p:sp>
      <p:sp>
        <p:nvSpPr>
          <p:cNvPr id="25606" name="Rectangle 3"/>
          <p:cNvSpPr>
            <a:spLocks noGrp="1" noChangeArrowheads="1"/>
          </p:cNvSpPr>
          <p:nvPr>
            <p:ph type="body" idx="1"/>
          </p:nvPr>
        </p:nvSpPr>
        <p:spPr>
          <a:xfrm>
            <a:off x="457200" y="1600200"/>
            <a:ext cx="8458200" cy="4525963"/>
          </a:xfrm>
        </p:spPr>
        <p:txBody>
          <a:bodyPr/>
          <a:lstStyle/>
          <a:p>
            <a:pPr eaLnBrk="1" hangingPunct="1"/>
            <a:r>
              <a:rPr lang="en-US" sz="2800" dirty="0" smtClean="0"/>
              <a:t>Patient who contract an infection in the hospital are said to have an Hospital Acquired Condition (HAC)</a:t>
            </a:r>
          </a:p>
          <a:p>
            <a:pPr eaLnBrk="1" hangingPunct="1"/>
            <a:r>
              <a:rPr lang="en-US" sz="2800" dirty="0" smtClean="0"/>
              <a:t>Insurers, such as Medicare and Medicaid do not reimburse hospitals for the cost of caring for a patient with an HAC</a:t>
            </a:r>
          </a:p>
          <a:p>
            <a:pPr eaLnBrk="1" hangingPunct="1"/>
            <a:r>
              <a:rPr lang="en-US" sz="2800" dirty="0" smtClean="0"/>
              <a:t>HACs are also a quality measure for healthcare organizations</a:t>
            </a:r>
            <a:endParaRPr lang="en-US" sz="2800" dirty="0"/>
          </a:p>
        </p:txBody>
      </p:sp>
    </p:spTree>
    <p:custDataLst>
      <p:tags r:id="rId1"/>
    </p:custDataLst>
  </p:cSld>
  <p:clrMapOvr>
    <a:masterClrMapping/>
  </p:clrMapOvr>
  <p:transition advTm="3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25603"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a:solidFill>
                <a:schemeClr val="tx1"/>
              </a:solidFill>
              <a:latin typeface="Arial" pitchFamily="34" charset="0"/>
              <a:ea typeface="ＭＳ Ｐゴシック" charset="-128"/>
              <a:cs typeface="Arial" pitchFamily="34" charset="0"/>
            </a:endParaRPr>
          </a:p>
        </p:txBody>
      </p:sp>
      <p:sp>
        <p:nvSpPr>
          <p:cNvPr id="25604" name="Slide Number Placeholder 5"/>
          <p:cNvSpPr>
            <a:spLocks noGrp="1"/>
          </p:cNvSpPr>
          <p:nvPr>
            <p:ph type="sldNum" sz="quarter" idx="12"/>
          </p:nvPr>
        </p:nvSpPr>
        <p:spPr>
          <a:noFill/>
        </p:spPr>
        <p:txBody>
          <a:bodyPr/>
          <a:lstStyle/>
          <a:p>
            <a:pPr algn="ctr"/>
            <a:fld id="{A2E03A67-7577-1D4E-B60F-2CA722A07A59}" type="slidenum">
              <a:rPr lang="en-US" sz="1000">
                <a:solidFill>
                  <a:schemeClr val="tx1"/>
                </a:solidFill>
                <a:latin typeface="Arial" pitchFamily="34" charset="0"/>
                <a:ea typeface="ＭＳ Ｐゴシック" charset="-128"/>
                <a:cs typeface="Arial" pitchFamily="34" charset="0"/>
              </a:rPr>
              <a:pPr algn="ctr"/>
              <a:t>5</a:t>
            </a:fld>
            <a:endParaRPr lang="en-US" sz="1000" dirty="0">
              <a:solidFill>
                <a:schemeClr val="tx1"/>
              </a:solidFill>
              <a:latin typeface="Arial" pitchFamily="34" charset="0"/>
              <a:ea typeface="ＭＳ Ｐゴシック" charset="-128"/>
              <a:cs typeface="Arial" pitchFamily="34" charset="0"/>
            </a:endParaRPr>
          </a:p>
        </p:txBody>
      </p:sp>
      <p:sp>
        <p:nvSpPr>
          <p:cNvPr id="25605" name="Rectangle 2"/>
          <p:cNvSpPr>
            <a:spLocks noGrp="1" noChangeArrowheads="1"/>
          </p:cNvSpPr>
          <p:nvPr>
            <p:ph type="title"/>
          </p:nvPr>
        </p:nvSpPr>
        <p:spPr/>
        <p:txBody>
          <a:bodyPr/>
          <a:lstStyle/>
          <a:p>
            <a:pPr eaLnBrk="1" hangingPunct="1"/>
            <a:r>
              <a:rPr lang="en-US" dirty="0"/>
              <a:t>Infection Control</a:t>
            </a:r>
          </a:p>
        </p:txBody>
      </p:sp>
      <p:sp>
        <p:nvSpPr>
          <p:cNvPr id="25606" name="Rectangle 3"/>
          <p:cNvSpPr>
            <a:spLocks noGrp="1" noChangeArrowheads="1"/>
          </p:cNvSpPr>
          <p:nvPr>
            <p:ph type="body" idx="1"/>
          </p:nvPr>
        </p:nvSpPr>
        <p:spPr>
          <a:xfrm>
            <a:off x="457200" y="1600200"/>
            <a:ext cx="8458200" cy="4525963"/>
          </a:xfrm>
        </p:spPr>
        <p:txBody>
          <a:bodyPr/>
          <a:lstStyle/>
          <a:p>
            <a:pPr eaLnBrk="1" hangingPunct="1"/>
            <a:r>
              <a:rPr lang="en-US" sz="2800" dirty="0" smtClean="0"/>
              <a:t>Frequent hand washing is the most effective means of infection control in healthcare</a:t>
            </a:r>
          </a:p>
          <a:p>
            <a:pPr eaLnBrk="1" hangingPunct="1"/>
            <a:r>
              <a:rPr lang="en-US" sz="2800" dirty="0" smtClean="0"/>
              <a:t>Proper technique is important for hand washing</a:t>
            </a:r>
          </a:p>
          <a:p>
            <a:pPr eaLnBrk="1" hangingPunct="1"/>
            <a:r>
              <a:rPr lang="en-US" sz="2800" dirty="0" smtClean="0"/>
              <a:t>Be sure to take enough time, repeat the alphabet to yourself twice</a:t>
            </a:r>
          </a:p>
          <a:p>
            <a:pPr eaLnBrk="1" hangingPunct="1"/>
            <a:r>
              <a:rPr lang="en-US" sz="2800" dirty="0" smtClean="0"/>
              <a:t>Be sure to wash all surfaces on your hands, nails and under rings</a:t>
            </a:r>
          </a:p>
        </p:txBody>
      </p:sp>
    </p:spTree>
    <p:custDataLst>
      <p:tags r:id="rId1"/>
    </p:custDataLst>
  </p:cSld>
  <p:clrMapOvr>
    <a:masterClrMapping/>
  </p:clrMapOvr>
  <p:transition advTm="34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26627"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a:solidFill>
                <a:schemeClr val="tx1"/>
              </a:solidFill>
              <a:latin typeface="Arial" pitchFamily="34" charset="0"/>
              <a:ea typeface="ＭＳ Ｐゴシック" charset="-128"/>
              <a:cs typeface="Arial" pitchFamily="34" charset="0"/>
            </a:endParaRPr>
          </a:p>
        </p:txBody>
      </p:sp>
      <p:sp>
        <p:nvSpPr>
          <p:cNvPr id="26628" name="Slide Number Placeholder 5"/>
          <p:cNvSpPr>
            <a:spLocks noGrp="1"/>
          </p:cNvSpPr>
          <p:nvPr>
            <p:ph type="sldNum" sz="quarter" idx="12"/>
          </p:nvPr>
        </p:nvSpPr>
        <p:spPr>
          <a:noFill/>
        </p:spPr>
        <p:txBody>
          <a:bodyPr/>
          <a:lstStyle/>
          <a:p>
            <a:fld id="{D5388506-535F-394F-A872-9E77079CF308}" type="slidenum">
              <a:rPr lang="en-US" sz="1000">
                <a:solidFill>
                  <a:schemeClr val="tx1"/>
                </a:solidFill>
                <a:latin typeface="Arial" pitchFamily="34" charset="0"/>
                <a:cs typeface="Arial" pitchFamily="34" charset="0"/>
              </a:rPr>
              <a:pPr/>
              <a:t>6</a:t>
            </a:fld>
            <a:endParaRPr lang="en-US" sz="1000" dirty="0">
              <a:solidFill>
                <a:schemeClr val="tx1"/>
              </a:solidFill>
              <a:latin typeface="Arial" pitchFamily="34" charset="0"/>
              <a:cs typeface="Arial" pitchFamily="34" charset="0"/>
            </a:endParaRPr>
          </a:p>
        </p:txBody>
      </p:sp>
      <p:sp>
        <p:nvSpPr>
          <p:cNvPr id="26629" name="Rectangle 2"/>
          <p:cNvSpPr>
            <a:spLocks noGrp="1" noChangeArrowheads="1"/>
          </p:cNvSpPr>
          <p:nvPr>
            <p:ph type="title"/>
          </p:nvPr>
        </p:nvSpPr>
        <p:spPr/>
        <p:txBody>
          <a:bodyPr/>
          <a:lstStyle/>
          <a:p>
            <a:pPr eaLnBrk="1" hangingPunct="1"/>
            <a:r>
              <a:rPr lang="en-US" dirty="0"/>
              <a:t>Standard Precautions</a:t>
            </a:r>
          </a:p>
        </p:txBody>
      </p:sp>
      <p:sp>
        <p:nvSpPr>
          <p:cNvPr id="26630" name="Rectangle 3"/>
          <p:cNvSpPr>
            <a:spLocks noGrp="1" noChangeArrowheads="1"/>
          </p:cNvSpPr>
          <p:nvPr>
            <p:ph type="body" idx="1"/>
          </p:nvPr>
        </p:nvSpPr>
        <p:spPr>
          <a:xfrm>
            <a:off x="457200" y="1600200"/>
            <a:ext cx="8458200" cy="4525963"/>
          </a:xfrm>
        </p:spPr>
        <p:txBody>
          <a:bodyPr/>
          <a:lstStyle/>
          <a:p>
            <a:pPr eaLnBrk="1" hangingPunct="1"/>
            <a:r>
              <a:rPr lang="en-US" sz="2800" dirty="0"/>
              <a:t>Standard Precautions means: all human blood/body fluids are to be treated as if they have blood borne pathogens.</a:t>
            </a:r>
            <a:r>
              <a:rPr lang="en-US" sz="2800" dirty="0" smtClean="0"/>
              <a:t> </a:t>
            </a:r>
          </a:p>
          <a:p>
            <a:pPr eaLnBrk="1" hangingPunct="1"/>
            <a:r>
              <a:rPr lang="en-US" sz="2800" dirty="0" smtClean="0"/>
              <a:t>If </a:t>
            </a:r>
            <a:r>
              <a:rPr lang="en-US" sz="2800" dirty="0"/>
              <a:t>it’s wet and came from a human, you should never touch it</a:t>
            </a:r>
            <a:r>
              <a:rPr lang="en-US" sz="2800" dirty="0" smtClean="0"/>
              <a:t>.</a:t>
            </a:r>
          </a:p>
          <a:p>
            <a:pPr eaLnBrk="1" hangingPunct="1"/>
            <a:r>
              <a:rPr lang="en-US" sz="2800" dirty="0" smtClean="0"/>
              <a:t>Call </a:t>
            </a:r>
            <a:r>
              <a:rPr lang="en-US" sz="2800" dirty="0"/>
              <a:t>for a staff member to arrange cleanup.</a:t>
            </a:r>
          </a:p>
          <a:p>
            <a:pPr eaLnBrk="1" hangingPunct="1"/>
            <a:r>
              <a:rPr lang="en-US" sz="2800" dirty="0"/>
              <a:t>If you have an exposure, get help right away. Tell the staff</a:t>
            </a:r>
            <a:r>
              <a:rPr lang="en-US" sz="2800" dirty="0" smtClean="0"/>
              <a:t> and follow their directions</a:t>
            </a:r>
            <a:endParaRPr lang="en-US" sz="2800" dirty="0"/>
          </a:p>
        </p:txBody>
      </p:sp>
    </p:spTree>
    <p:custDataLst>
      <p:tags r:id="rId1"/>
    </p:custDataLst>
  </p:cSld>
  <p:clrMapOvr>
    <a:masterClrMapping/>
  </p:clrMapOvr>
  <p:transition advTm="22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smtClean="0">
                <a:solidFill>
                  <a:schemeClr val="tx1"/>
                </a:solidFill>
                <a:latin typeface="Arial" pitchFamily="34" charset="0"/>
                <a:ea typeface="ＭＳ Ｐゴシック" charset="-128"/>
                <a:cs typeface="Arial" pitchFamily="34" charset="0"/>
              </a:rPr>
              <a:t>Component 16/Unit 5</a:t>
            </a:r>
            <a:endParaRPr lang="en-US" dirty="0">
              <a:solidFill>
                <a:schemeClr val="tx1"/>
              </a:solidFill>
              <a:latin typeface="Arial" pitchFamily="34" charset="0"/>
              <a:ea typeface="ＭＳ Ｐゴシック" charset="-128"/>
              <a:cs typeface="Arial" pitchFamily="34" charset="0"/>
            </a:endParaRPr>
          </a:p>
        </p:txBody>
      </p:sp>
      <p:sp>
        <p:nvSpPr>
          <p:cNvPr id="13315"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13316" name="Slide Number Placeholder 5"/>
          <p:cNvSpPr>
            <a:spLocks noGrp="1"/>
          </p:cNvSpPr>
          <p:nvPr>
            <p:ph type="sldNum" sz="quarter" idx="12"/>
          </p:nvPr>
        </p:nvSpPr>
        <p:spPr>
          <a:noFill/>
        </p:spPr>
        <p:txBody>
          <a:bodyPr/>
          <a:lstStyle/>
          <a:p>
            <a:fld id="{4E3BFFE7-8A68-47AD-B291-9D5B8F951A4B}" type="slidenum">
              <a:rPr lang="en-US" sz="1000" smtClean="0">
                <a:solidFill>
                  <a:schemeClr val="tx1"/>
                </a:solidFill>
                <a:latin typeface="Arial" pitchFamily="34" charset="0"/>
                <a:cs typeface="Arial" pitchFamily="34" charset="0"/>
              </a:rPr>
              <a:pPr/>
              <a:t>7</a:t>
            </a:fld>
            <a:endParaRPr lang="en-US" sz="1000" dirty="0" smtClean="0">
              <a:solidFill>
                <a:schemeClr val="tx1"/>
              </a:solidFill>
              <a:latin typeface="Arial" pitchFamily="34" charset="0"/>
              <a:cs typeface="Arial" pitchFamily="34" charset="0"/>
            </a:endParaRPr>
          </a:p>
        </p:txBody>
      </p:sp>
      <p:sp>
        <p:nvSpPr>
          <p:cNvPr id="13317" name="Rectangle 2"/>
          <p:cNvSpPr>
            <a:spLocks noGrp="1" noChangeArrowheads="1"/>
          </p:cNvSpPr>
          <p:nvPr>
            <p:ph type="title"/>
          </p:nvPr>
        </p:nvSpPr>
        <p:spPr/>
        <p:txBody>
          <a:bodyPr/>
          <a:lstStyle/>
          <a:p>
            <a:pPr eaLnBrk="1" hangingPunct="1"/>
            <a:r>
              <a:rPr lang="en-US" dirty="0" smtClean="0"/>
              <a:t>HIPAA</a:t>
            </a:r>
          </a:p>
        </p:txBody>
      </p:sp>
      <p:sp>
        <p:nvSpPr>
          <p:cNvPr id="13318" name="Rectangle 3"/>
          <p:cNvSpPr>
            <a:spLocks noGrp="1" noChangeArrowheads="1"/>
          </p:cNvSpPr>
          <p:nvPr>
            <p:ph type="body" idx="1"/>
          </p:nvPr>
        </p:nvSpPr>
        <p:spPr/>
        <p:txBody>
          <a:bodyPr>
            <a:normAutofit/>
          </a:bodyPr>
          <a:lstStyle/>
          <a:p>
            <a:pPr eaLnBrk="1" hangingPunct="1"/>
            <a:r>
              <a:rPr lang="en-US" sz="2800" dirty="0" smtClean="0"/>
              <a:t>The Health Insurance Portability and Accountability Act was signed into United States law in 1996.  </a:t>
            </a:r>
          </a:p>
          <a:p>
            <a:pPr eaLnBrk="1" hangingPunct="1"/>
            <a:r>
              <a:rPr lang="en-US" sz="2800" dirty="0" smtClean="0"/>
              <a:t>It is a set of federal regulations with requirements that affect the privacy of healthcare information. </a:t>
            </a:r>
          </a:p>
        </p:txBody>
      </p:sp>
    </p:spTree>
    <p:custDataLst>
      <p:tags r:id="rId1"/>
    </p:custDataLst>
  </p:cSld>
  <p:clrMapOvr>
    <a:masterClrMapping/>
  </p:clrMapOvr>
  <p:transition advTm="1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15363"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15364" name="Slide Number Placeholder 5"/>
          <p:cNvSpPr>
            <a:spLocks noGrp="1"/>
          </p:cNvSpPr>
          <p:nvPr>
            <p:ph type="sldNum" sz="quarter" idx="12"/>
          </p:nvPr>
        </p:nvSpPr>
        <p:spPr>
          <a:noFill/>
        </p:spPr>
        <p:txBody>
          <a:bodyPr/>
          <a:lstStyle/>
          <a:p>
            <a:fld id="{6405566F-2EA8-417B-9085-07AC283E661F}" type="slidenum">
              <a:rPr lang="en-US" sz="1000" smtClean="0">
                <a:solidFill>
                  <a:schemeClr val="tx1"/>
                </a:solidFill>
                <a:latin typeface="Arial" pitchFamily="34" charset="0"/>
                <a:cs typeface="Arial" pitchFamily="34" charset="0"/>
              </a:rPr>
              <a:pPr/>
              <a:t>8</a:t>
            </a:fld>
            <a:endParaRPr lang="en-US" sz="1000" dirty="0" smtClean="0">
              <a:solidFill>
                <a:schemeClr val="tx1"/>
              </a:solidFill>
              <a:latin typeface="Arial" pitchFamily="34" charset="0"/>
              <a:cs typeface="Arial" pitchFamily="34" charset="0"/>
            </a:endParaRPr>
          </a:p>
        </p:txBody>
      </p:sp>
      <p:sp>
        <p:nvSpPr>
          <p:cNvPr id="15365" name="Rectangle 2"/>
          <p:cNvSpPr>
            <a:spLocks noGrp="1" noChangeArrowheads="1"/>
          </p:cNvSpPr>
          <p:nvPr>
            <p:ph type="title"/>
          </p:nvPr>
        </p:nvSpPr>
        <p:spPr/>
        <p:txBody>
          <a:bodyPr>
            <a:normAutofit fontScale="90000"/>
          </a:bodyPr>
          <a:lstStyle/>
          <a:p>
            <a:pPr eaLnBrk="1" hangingPunct="1"/>
            <a:r>
              <a:rPr lang="en-US" dirty="0" smtClean="0"/>
              <a:t>Important Components of HIPAA</a:t>
            </a:r>
          </a:p>
        </p:txBody>
      </p:sp>
      <p:sp>
        <p:nvSpPr>
          <p:cNvPr id="15366" name="Rectangle 3"/>
          <p:cNvSpPr>
            <a:spLocks noGrp="1" noChangeArrowheads="1"/>
          </p:cNvSpPr>
          <p:nvPr>
            <p:ph type="body" idx="1"/>
          </p:nvPr>
        </p:nvSpPr>
        <p:spPr/>
        <p:txBody>
          <a:bodyPr/>
          <a:lstStyle/>
          <a:p>
            <a:pPr eaLnBrk="1" hangingPunct="1"/>
            <a:r>
              <a:rPr lang="en-US" sz="2800" dirty="0" smtClean="0"/>
              <a:t>A Privacy Rule, which protects the privacy of individually identifiable health information, </a:t>
            </a:r>
          </a:p>
          <a:p>
            <a:pPr eaLnBrk="1" hangingPunct="1"/>
            <a:r>
              <a:rPr lang="en-US" sz="2800" dirty="0" smtClean="0"/>
              <a:t>A Security Rule, which sets national standards for the security of electronic protected health information</a:t>
            </a:r>
          </a:p>
          <a:p>
            <a:pPr eaLnBrk="1" hangingPunct="1"/>
            <a:r>
              <a:rPr lang="en-US" sz="2800" dirty="0" smtClean="0"/>
              <a:t>Confidentiality provisions of the Patient Safety Rule, which protect identifiable information being used to analyze patient safety events and improve patient safety.</a:t>
            </a:r>
          </a:p>
        </p:txBody>
      </p:sp>
    </p:spTree>
    <p:custDataLst>
      <p:tags r:id="rId1"/>
    </p:custDataLst>
  </p:cSld>
  <p:clrMapOvr>
    <a:masterClrMapping/>
  </p:clrMapOvr>
  <p:transition advTm="21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z="1000" smtClean="0">
                <a:solidFill>
                  <a:schemeClr val="tx1"/>
                </a:solidFill>
                <a:latin typeface="Arial" pitchFamily="34" charset="0"/>
                <a:ea typeface="ＭＳ Ｐゴシック" charset="-128"/>
                <a:cs typeface="Arial" pitchFamily="34" charset="0"/>
              </a:rPr>
              <a:t>Component 16/Unit 5</a:t>
            </a:r>
            <a:endParaRPr lang="en-US" sz="1000" dirty="0">
              <a:solidFill>
                <a:schemeClr val="tx1"/>
              </a:solidFill>
              <a:latin typeface="Arial" pitchFamily="34" charset="0"/>
              <a:ea typeface="ＭＳ Ｐゴシック" charset="-128"/>
              <a:cs typeface="Arial" pitchFamily="34" charset="0"/>
            </a:endParaRPr>
          </a:p>
        </p:txBody>
      </p:sp>
      <p:sp>
        <p:nvSpPr>
          <p:cNvPr id="16387" name="Footer Placeholder 4"/>
          <p:cNvSpPr>
            <a:spLocks noGrp="1"/>
          </p:cNvSpPr>
          <p:nvPr>
            <p:ph type="ftr" sz="quarter" idx="11"/>
          </p:nvPr>
        </p:nvSpPr>
        <p:spPr>
          <a:noFill/>
        </p:spPr>
        <p:txBody>
          <a:bodyPr/>
          <a:lstStyle/>
          <a:p>
            <a:r>
              <a:rPr lang="en-US" sz="1000" smtClean="0">
                <a:solidFill>
                  <a:schemeClr val="tx1"/>
                </a:solidFill>
                <a:latin typeface="Arial" pitchFamily="34" charset="0"/>
                <a:ea typeface="ＭＳ Ｐゴシック" charset="-128"/>
                <a:cs typeface="Arial" pitchFamily="34" charset="0"/>
              </a:rPr>
              <a:t>Health IT Workforce Curriculum                  Version 1/Fall 2010</a:t>
            </a:r>
            <a:endParaRPr lang="en-US" sz="1000" dirty="0" smtClean="0">
              <a:solidFill>
                <a:schemeClr val="tx1"/>
              </a:solidFill>
              <a:latin typeface="Arial" pitchFamily="34" charset="0"/>
              <a:ea typeface="ＭＳ Ｐゴシック" charset="-128"/>
              <a:cs typeface="Arial" pitchFamily="34" charset="0"/>
            </a:endParaRPr>
          </a:p>
        </p:txBody>
      </p:sp>
      <p:sp>
        <p:nvSpPr>
          <p:cNvPr id="16388" name="Slide Number Placeholder 5"/>
          <p:cNvSpPr>
            <a:spLocks noGrp="1"/>
          </p:cNvSpPr>
          <p:nvPr>
            <p:ph type="sldNum" sz="quarter" idx="12"/>
          </p:nvPr>
        </p:nvSpPr>
        <p:spPr>
          <a:xfrm>
            <a:off x="6553200" y="6356350"/>
            <a:ext cx="2133600" cy="365125"/>
          </a:xfrm>
          <a:noFill/>
        </p:spPr>
        <p:txBody>
          <a:bodyPr/>
          <a:lstStyle/>
          <a:p>
            <a:fld id="{718ED567-66DB-4F92-BF12-E9BEED258A86}" type="slidenum">
              <a:rPr lang="en-US" sz="1000" smtClean="0">
                <a:solidFill>
                  <a:schemeClr val="tx1"/>
                </a:solidFill>
                <a:latin typeface="Arial" pitchFamily="34" charset="0"/>
                <a:cs typeface="Arial" pitchFamily="34" charset="0"/>
              </a:rPr>
              <a:pPr/>
              <a:t>9</a:t>
            </a:fld>
            <a:endParaRPr lang="en-US" sz="1000" dirty="0" smtClean="0">
              <a:solidFill>
                <a:schemeClr val="tx1"/>
              </a:solidFill>
              <a:latin typeface="Arial" pitchFamily="34" charset="0"/>
              <a:cs typeface="Arial" pitchFamily="34" charset="0"/>
            </a:endParaRPr>
          </a:p>
        </p:txBody>
      </p:sp>
      <p:sp>
        <p:nvSpPr>
          <p:cNvPr id="16389" name="Rectangle 2"/>
          <p:cNvSpPr>
            <a:spLocks noGrp="1" noChangeArrowheads="1"/>
          </p:cNvSpPr>
          <p:nvPr>
            <p:ph type="title"/>
          </p:nvPr>
        </p:nvSpPr>
        <p:spPr/>
        <p:txBody>
          <a:bodyPr>
            <a:normAutofit fontScale="90000"/>
          </a:bodyPr>
          <a:lstStyle/>
          <a:p>
            <a:pPr eaLnBrk="1" hangingPunct="1"/>
            <a:r>
              <a:rPr lang="en-US" dirty="0" smtClean="0"/>
              <a:t>Important Components of HIPAA</a:t>
            </a:r>
          </a:p>
        </p:txBody>
      </p:sp>
      <p:sp>
        <p:nvSpPr>
          <p:cNvPr id="16390" name="Rectangle 3"/>
          <p:cNvSpPr>
            <a:spLocks noGrp="1" noChangeArrowheads="1"/>
          </p:cNvSpPr>
          <p:nvPr>
            <p:ph type="body" idx="1"/>
          </p:nvPr>
        </p:nvSpPr>
        <p:spPr/>
        <p:txBody>
          <a:bodyPr/>
          <a:lstStyle/>
          <a:p>
            <a:pPr eaLnBrk="1" hangingPunct="1"/>
            <a:r>
              <a:rPr lang="en-US" sz="2800" dirty="0" smtClean="0"/>
              <a:t>HIPAA also calls for civil and criminal penalties for not obeying the law. </a:t>
            </a:r>
          </a:p>
          <a:p>
            <a:pPr eaLnBrk="1" hangingPunct="1"/>
            <a:r>
              <a:rPr lang="en-US" sz="2800" dirty="0" smtClean="0"/>
              <a:t>An individual and their employer can both be penalized with fines and possibly be put in jail. </a:t>
            </a:r>
          </a:p>
          <a:p>
            <a:r>
              <a:rPr lang="en-US" sz="2800" dirty="0" smtClean="0"/>
              <a:t>In the execution of your professional responsibilities, you will likely see or discuss actual patient data.</a:t>
            </a:r>
          </a:p>
          <a:p>
            <a:pPr eaLnBrk="1" hangingPunct="1">
              <a:buNone/>
            </a:pPr>
            <a:endParaRPr lang="en-US" sz="2800" dirty="0" smtClean="0"/>
          </a:p>
        </p:txBody>
      </p:sp>
    </p:spTree>
    <p:custDataLst>
      <p:tags r:id="rId1"/>
    </p:custDataLst>
  </p:cSld>
  <p:clrMapOvr>
    <a:masterClrMapping/>
  </p:clrMapOvr>
  <p:transition advTm="15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UIDATA" val="&lt;database version=&quot;7.0&quot;&gt;&lt;object type=&quot;1&quot; unique_id=&quot;10001&quot;&gt;&lt;property id=&quot;20141&quot; value=&quot;Regulatory Issues - HIPAA and Communication&quot;/&gt;&lt;property id=&quot;20144&quot; value=&quot;1&quot;/&gt;&lt;property id=&quot;20146&quot; value=&quot;0&quot;/&gt;&lt;property id=&quot;20147&quot; value=&quot;0&quot;/&gt;&lt;property id=&quot;20148&quot; value=&quot;5&quot;/&gt;&lt;property id=&quot;20180&quot; value=&quot;1&quot;/&gt;&lt;property id=&quot;20181&quot; value=&quot;1敨䘌૔䰌૶ᘼ&quot;/&gt;&lt;property id=&quot;20182&quot; value=&quot;0&quot;/&gt;&lt;property id=&quot;20183&quot; value=&quot;1&quot;/&gt;&lt;property id=&quot;20184&quot; value=&quot;7&quot;/&gt;&lt;property id=&quot;20224&quot; value=&quot;C:\Users\aviator's wife\Desktop\Aug3UPLOAD FILE\Aug3rd Corrections\component16&quot;/&gt;&lt;property id=&quot;20250&quot; value=&quot;0&quot;/&gt;&lt;property id=&quot;20251&quot; value=&quot;1&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Professionalism/Customer Service in the Health Environment&amp;quot;&quot;/&gt;&lt;property id=&quot;20303&quot; value=&quot;-1&quot;/&gt;&lt;property id=&quot;20307&quot; value=&quot;259&quot;/&gt;&lt;property id=&quot;20309&quot; value=&quot;-1&quot;/&gt;&lt;/object&gt;&lt;object type=&quot;3&quot; unique_id=&quot;10005&quot;&gt;&lt;property id=&quot;20148&quot; value=&quot;5&quot;/&gt;&lt;property id=&quot;20300&quot; value=&quot;Slide 2 - &amp;quot;Unit 5: Objectives&amp;quot;&quot;/&gt;&lt;property id=&quot;20303&quot; value=&quot;-1&quot;/&gt;&lt;property id=&quot;20307&quot; value=&quot;256&quot;/&gt;&lt;property id=&quot;20309&quot; value=&quot;-1&quot;/&gt;&lt;/object&gt;&lt;object type=&quot;3&quot; unique_id=&quot;10006&quot;&gt;&lt;property id=&quot;20148&quot; value=&quot;5&quot;/&gt;&lt;property id=&quot;20300&quot; value=&quot;Slide 3 - &amp;quot;Infection Control&amp;quot;&quot;/&gt;&lt;property id=&quot;20303&quot; value=&quot;-1&quot;/&gt;&lt;property id=&quot;20307&quot; value=&quot;260&quot;/&gt;&lt;property id=&quot;20309&quot; value=&quot;-1&quot;/&gt;&lt;/object&gt;&lt;object type=&quot;3&quot; unique_id=&quot;10007&quot;&gt;&lt;property id=&quot;20148&quot; value=&quot;5&quot;/&gt;&lt;property id=&quot;20300&quot; value=&quot;Slide 4 - &amp;quot;Infection Control&amp;quot;&quot;/&gt;&lt;property id=&quot;20303&quot; value=&quot;-1&quot;/&gt;&lt;property id=&quot;20307&quot; value=&quot;261&quot;/&gt;&lt;property id=&quot;20309&quot; value=&quot;-1&quot;/&gt;&lt;/object&gt;&lt;object type=&quot;3&quot; unique_id=&quot;10008&quot;&gt;&lt;property id=&quot;20148&quot; value=&quot;5&quot;/&gt;&lt;property id=&quot;20300&quot; value=&quot;Slide 5 - &amp;quot;Infection Control&amp;quot;&quot;/&gt;&lt;property id=&quot;20303&quot; value=&quot;-1&quot;/&gt;&lt;property id=&quot;20307&quot; value=&quot;262&quot;/&gt;&lt;property id=&quot;20309&quot; value=&quot;-1&quot;/&gt;&lt;/object&gt;&lt;object type=&quot;3&quot; unique_id=&quot;10009&quot;&gt;&lt;property id=&quot;20148&quot; value=&quot;5&quot;/&gt;&lt;property id=&quot;20300&quot; value=&quot;Slide 6 - &amp;quot;Standard Precautions&amp;quot;&quot;/&gt;&lt;property id=&quot;20303&quot; value=&quot;-1&quot;/&gt;&lt;property id=&quot;20307&quot; value=&quot;257&quot;/&gt;&lt;property id=&quot;20309&quot; value=&quot;-1&quot;/&gt;&lt;/object&gt;&lt;object type=&quot;3&quot; unique_id=&quot;10010&quot;&gt;&lt;property id=&quot;20148&quot; value=&quot;5&quot;/&gt;&lt;property id=&quot;20300&quot; value=&quot;Slide 7 - &amp;quot;HIPAA&amp;quot;&quot;/&gt;&lt;property id=&quot;20303&quot; value=&quot;-1&quot;/&gt;&lt;property id=&quot;20307&quot; value=&quot;263&quot;/&gt;&lt;property id=&quot;20309&quot; value=&quot;-1&quot;/&gt;&lt;/object&gt;&lt;object type=&quot;3&quot; unique_id=&quot;10011&quot;&gt;&lt;property id=&quot;20148&quot; value=&quot;5&quot;/&gt;&lt;property id=&quot;20300&quot; value=&quot;Slide 8 - &amp;quot;Important Components of HIPAA&amp;quot;&quot;/&gt;&lt;property id=&quot;20303&quot; value=&quot;-1&quot;/&gt;&lt;property id=&quot;20307&quot; value=&quot;265&quot;/&gt;&lt;property id=&quot;20309&quot; value=&quot;-1&quot;/&gt;&lt;/object&gt;&lt;object type=&quot;3&quot; unique_id=&quot;10012&quot;&gt;&lt;property id=&quot;20148&quot; value=&quot;5&quot;/&gt;&lt;property id=&quot;20300&quot; value=&quot;Slide 9 - &amp;quot;Important Components of HIPAA&amp;quot;&quot;/&gt;&lt;property id=&quot;20303&quot; value=&quot;-1&quot;/&gt;&lt;property id=&quot;20307&quot; value=&quot;266&quot;/&gt;&lt;property id=&quot;20309&quot; value=&quot;-1&quot;/&gt;&lt;/object&gt;&lt;object type=&quot;3&quot; unique_id=&quot;10013&quot;&gt;&lt;property id=&quot;20148&quot; value=&quot;5&quot;/&gt;&lt;property id=&quot;20300&quot; value=&quot;Slide 10 - &amp;quot;HIPAA and Communication&amp;quot;&quot;/&gt;&lt;property id=&quot;20303&quot; value=&quot;-1&quot;/&gt;&lt;property id=&quot;20307&quot; value=&quot;264&quot;/&gt;&lt;property id=&quot;20309&quot; value=&quot;-1&quot;/&gt;&lt;/object&gt;&lt;object type=&quot;3&quot; unique_id=&quot;10014&quot;&gt;&lt;property id=&quot;20148&quot; value=&quot;5&quot;/&gt;&lt;property id=&quot;20300&quot; value=&quot;Slide 11 - &amp;quot;Guidelines for Communication&amp;quot;&quot;/&gt;&lt;property id=&quot;20303&quot; value=&quot;-1&quot;/&gt;&lt;property id=&quot;20307&quot; value=&quot;268&quot;/&gt;&lt;property id=&quot;20309&quot; value=&quot;-1&quot;/&gt;&lt;/object&gt;&lt;object type=&quot;3&quot; unique_id=&quot;10015&quot;&gt;&lt;property id=&quot;20148&quot; value=&quot;5&quot;/&gt;&lt;property id=&quot;20300&quot; value=&quot;Slide 12 - &amp;quot;Guidelines for Communication&amp;quot;&quot;/&gt;&lt;property id=&quot;20303&quot; value=&quot;-1&quot;/&gt;&lt;property id=&quot;20307&quot; value=&quot;269&quot;/&gt;&lt;property id=&quot;20309&quot; value=&quot;-1&quot;/&gt;&lt;/object&gt;&lt;object type=&quot;3&quot; unique_id=&quot;10016&quot;&gt;&lt;property id=&quot;20148&quot; value=&quot;5&quot;/&gt;&lt;property id=&quot;20300&quot; value=&quot;Slide 13 - &amp;quot;Guidelines for Communication&amp;quot;&quot;/&gt;&lt;property id=&quot;20303&quot; value=&quot;-1&quot;/&gt;&lt;property id=&quot;20307&quot; value=&quot;270&quot;/&gt;&lt;property id=&quot;20309&quot; value=&quot;-1&quot;/&gt;&lt;/object&gt;&lt;object type=&quot;3&quot; unique_id=&quot;10017&quot;&gt;&lt;property id=&quot;20148&quot; value=&quot;5&quot;/&gt;&lt;property id=&quot;20300&quot; value=&quot;Slide 14 - &amp;quot;Guidelines for Communication&amp;quot;&quot;/&gt;&lt;property id=&quot;20303&quot; value=&quot;-1&quot;/&gt;&lt;property id=&quot;20307&quot; value=&quot;271&quot;/&gt;&lt;property id=&quot;20309&quot; value=&quot;-1&quot;/&gt;&lt;/object&gt;&lt;object type=&quot;3&quot; unique_id=&quot;10018&quot;&gt;&lt;property id=&quot;20148&quot; value=&quot;5&quot;/&gt;&lt;property id=&quot;20300&quot; value=&quot;Slide 15 - &amp;quot;Remember&amp;quot;&quot;/&gt;&lt;property id=&quot;20303&quot; value=&quot;-1&quot;/&gt;&lt;property id=&quot;20307&quot; value=&quot;275&quot;/&gt;&lt;property id=&quot;20309&quot; value=&quot;-1&quot;/&gt;&lt;/object&gt;&lt;object type=&quot;3&quot; unique_id=&quot;10019&quot;&gt;&lt;property id=&quot;20148&quot; value=&quot;5&quot;/&gt;&lt;property id=&quot;20300&quot; value=&quot;Slide 16 - &amp;quot;Summary&amp;quot;&quot;/&gt;&lt;property id=&quot;20303&quot; value=&quot;-1&quot;/&gt;&lt;property id=&quot;20307&quot; value=&quot;276&quot;/&gt;&lt;property id=&quot;20309&quot; value=&quot;-1&quot;/&gt;&lt;/object&gt;&lt;object type=&quot;3&quot; unique_id=&quot;10020&quot;&gt;&lt;property id=&quot;20148&quot; value=&quot;5&quot;/&gt;&lt;property id=&quot;20300&quot; value=&quot;Slide 17 - &amp;quot;Summary&amp;quot;&quot;/&gt;&lt;property id=&quot;20303&quot; value=&quot;-1&quot;/&gt;&lt;property id=&quot;20307&quot; value=&quot;279&quot;/&gt;&lt;property id=&quot;20309&quot; value=&quot;-1&quot;/&gt;&lt;/object&gt;&lt;object type=&quot;3&quot; unique_id=&quot;10021&quot;&gt;&lt;property id=&quot;20148&quot; value=&quot;5&quot;/&gt;&lt;property id=&quot;20300&quot; value=&quot;Slide 18 - &amp;quot;Summary&amp;quot;&quot;/&gt;&lt;property id=&quot;20303&quot; value=&quot;-1&quot;/&gt;&lt;property id=&quot;20307&quot; value=&quot;278&quot;/&gt;&lt;property id=&quot;20309&quot; value=&quot;-1&quot;/&gt;&lt;/object&gt;&lt;object type=&quot;3&quot; unique_id=&quot;10022&quot;&gt;&lt;property id=&quot;20148&quot; value=&quot;5&quot;/&gt;&lt;property id=&quot;20300&quot; value=&quot;Slide 19 - &amp;quot;Summary&amp;quot;&quot;/&gt;&lt;property id=&quot;20303&quot; value=&quot;-1&quot;/&gt;&lt;property id=&quot;20307&quot; value=&quot;277&quot;/&gt;&lt;property id=&quot;20309&quot; value=&quot;-1&quot;/&gt;&lt;/object&gt;&lt;object type=&quot;3&quot; unique_id=&quot;10023&quot;&gt;&lt;property id=&quot;20148&quot; value=&quot;5&quot;/&gt;&lt;property id=&quot;20300&quot; value=&quot;Slide 20 - &amp;quot;Summary&amp;quot;&quot;/&gt;&lt;property id=&quot;20303&quot; value=&quot;-1&quot;/&gt;&lt;property id=&quot;20307&quot; value=&quot;258&quot;/&gt;&lt;property id=&quot;20309&quot; value=&quot;-1&quot;/&gt;&lt;/object&gt;&lt;/object&gt;&lt;object type=&quot;4&quot; unique_id=&quot;10024&quot;&gt;&lt;/object&gt;&lt;object type=&quot;10&quot; unique_id=&quot;10048&quot;&gt;&lt;object type=&quot;11&quot; unique_id=&quot;10049&quot;&gt;&lt;property id=&quot;20180&quot; value=&quot;1&quot;/&gt;&lt;property id=&quot;20181&quot; value=&quot;1敨䘌૔䰌૶ᘼ&quot;/&gt;&lt;property id=&quot;20182&quot; value=&quot;0&quot;/&gt;&lt;property id=&quot;20183&quot; value=&quot;1&quot;/&gt;&lt;/object&gt;&lt;object type=&quot;12&quot; unique_id=&quot;10050&quot;&gt;&lt;/objec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4Njg1NzAiLz4NCgkJPHVpY29sb3IgbmFtZT0ic2hhZG93IiB2YWx1ZT0iMHgwMDAwMDAiLz4NCgkJPHVpY29sb3IgbmFtZT0iYmFja2dyb3VuZCIgdmFsdWU9IjB4QzBDMEMwIi8+DQoJPC9jb2xvcnM+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dHJ1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9.mp3"/>
  <p:tag name="PPSNARRATION" val="9,2009477629,C:\Users\aviator's wife\Desktop\Aug3UPLOAD FILE\COMP16\comp16_unit5_lecture1\comp16_unit5_lecture1\Component16_Unit5_lecture1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0.mp3"/>
  <p:tag name="PPSNARRATION" val="10,2009477629,C:\Users\aviator's wife\Desktop\Aug3UPLOAD FILE\COMP16\comp16_unit5_lecture1\comp16_unit5_lecture1\Component16_Unit5_lecture1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1.mp3"/>
  <p:tag name="PPSNARRATION" val="11,2009477629,C:\Users\aviator's wife\Desktop\Aug3UPLOAD FILE\COMP16\comp16_unit5_lecture1\comp16_unit5_lecture1\Component16_Unit5_lecture1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2.mp3"/>
  <p:tag name="PPSNARRATION" val="12,2009477629,C:\Users\aviator's wife\Desktop\Aug3UPLOAD FILE\COMP16\comp16_unit5_lecture1\comp16_unit5_lecture1\Component16_Unit5_lecture1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3.mp3"/>
  <p:tag name="PPSNARRATION" val="13,2009477629,C:\Users\aviator's wife\Desktop\Aug3UPLOAD FILE\COMP16\comp16_unit5_lecture1\comp16_unit5_lecture1\Component16_Unit5_lecture1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4.mp3"/>
  <p:tag name="PPSNARRATION" val="14,2009477629,C:\Users\aviator's wife\Desktop\Aug3UPLOAD FILE\COMP16\comp16_unit5_lecture1\comp16_unit5_lecture1\Component16_Unit5_lecture1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5.mp3"/>
  <p:tag name="PPSNARRATION" val="15,2009477629,C:\Users\aviator's wife\Desktop\Aug3UPLOAD FILE\COMP16\comp16_unit5_lecture1\comp16_unit5_lecture1\Component16_Unit5_lecture1_pptx\Media.ppcx"/>
</p:tagLst>
</file>

<file path=ppt/tags/tag1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6.mp3"/>
  <p:tag name="PPSNARRATION" val="16,2009477629,C:\Users\aviator's wife\Desktop\Aug3UPLOAD FILE\COMP16\comp16_unit5_lecture1\comp16_unit5_lecture1\Component16_Unit5_lecture1_pptx\Media.ppcx"/>
</p:tagLst>
</file>

<file path=ppt/tags/tag1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7.mp3"/>
  <p:tag name="PPSNARRATION" val="17,2009477629,C:\Users\aviator's wife\Desktop\Aug3UPLOAD FILE\COMP16\comp16_unit5_lecture1\comp16_unit5_lecture1\Component16_Unit5_lecture1_pptx\Media.ppcx"/>
</p:tagLst>
</file>

<file path=ppt/tags/tag1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8.mp3"/>
  <p:tag name="PPSNARRATION" val="18,2009477629,C:\Users\aviator's wife\Desktop\Aug3UPLOAD FILE\COMP16\comp16_unit5_lecture1\comp16_unit5_lecture1\Component16_Unit5_lecture1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mp3"/>
  <p:tag name="PPSNARRATION" val="1,2009477629,C:\Users\aviator's wife\Desktop\Aug3UPLOAD FILE\COMP16\comp16_unit5_lecture1\comp16_unit5_lecture1\Component16_Unit5_lecture1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19.mp3"/>
  <p:tag name="PPSNARRATION" val="19,2009477629,C:\Users\aviator's wife\Desktop\Aug3UPLOAD FILE\COMP16\comp16_unit5_lecture1\comp16_unit5_lecture1\Component16_Unit5_lecture1_pptx\Media.ppcx"/>
</p:tagLst>
</file>

<file path=ppt/tags/tag2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20.mp3"/>
  <p:tag name="PPSNARRATION" val="20,2009477629,C:\Users\aviator's wife\Desktop\Aug3UPLOAD FILE\COMP16\comp16_unit5_lecture1\comp16_unit5_lecture1\Component16_Unit5_lecture1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2.mp3"/>
  <p:tag name="PPSNARRATION" val="2,2009477629,C:\Users\aviator's wife\Desktop\Aug3UPLOAD FILE\COMP16\comp16_unit5_lecture1\comp16_unit5_lecture1\Component16_Unit5_lecture1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3.mp3"/>
  <p:tag name="PPSNARRATION" val="3,2009477629,C:\Users\aviator's wife\Desktop\Aug3UPLOAD FILE\COMP16\comp16_unit5_lecture1\comp16_unit5_lecture1\Component16_Unit5_lecture1_pptx\Media.ppcx"/>
</p:tagLst>
</file>

<file path=ppt/tags/tag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4.mp3"/>
  <p:tag name="PPSNARRATION" val="4,2009477629,C:\Users\aviator's wife\Desktop\Aug3UPLOAD FILE\COMP16\comp16_unit5_lecture1\comp16_unit5_lecture1\Component16_Unit5_lecture1_pptx\Media.ppcx"/>
</p:tagLst>
</file>

<file path=ppt/tags/tag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5.mp3"/>
  <p:tag name="PPSNARRATION" val="5,2009477629,C:\Users\aviator's wife\Desktop\Aug3UPLOAD FILE\COMP16\comp16_unit5_lecture1\comp16_unit5_lecture1\Component16_Unit5_lecture1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6.mp3"/>
  <p:tag name="PPSNARRATION" val="6,2009477629,C:\Users\aviator's wife\Desktop\Aug3UPLOAD FILE\COMP16\comp16_unit5_lecture1\comp16_unit5_lecture1\Component16_Unit5_lecture1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7.mp3"/>
  <p:tag name="PPSNARRATION" val="7,2009477629,C:\Users\aviator's wife\Desktop\Aug3UPLOAD FILE\COMP16\comp16_unit5_lecture1\comp16_unit5_lecture1\Component16_Unit5_lecture1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5_lecture1\Unit 5 MP3 Audio Files\Unit 5 Slide 8.mp3"/>
  <p:tag name="PPSNARRATION" val="8,2009477629,C:\Users\aviator's wife\Desktop\Aug3UPLOAD FILE\COMP16\comp16_unit5_lecture1\comp16_unit5_lecture1\Component16_Unit5_lecture1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Relationships xmlns="http://schemas.openxmlformats.org/package/2006/relationships">
  <Relationship Id="rId1" Type="http://schemas.openxmlformats.org/officeDocument/2006/relationships/customXmlProps" Target="itemProps1.xml"/>
</Relationships>

</file>

<file path=customXml/_rels/item2.xml.rels><?xml version="1.0" encoding="UTF-8"?>

<Relationships xmlns="http://schemas.openxmlformats.org/package/2006/relationships">
  <Relationship Id="rId1" Type="http://schemas.openxmlformats.org/officeDocument/2006/relationships/customXmlProps" Target="itemProps2.xml"/>
</Relationships>

</file>

<file path=customXml/_rels/item3.xml.rels><?xml version="1.0" encoding="UTF-8"?>

<Relationships xmlns="http://schemas.openxmlformats.org/package/2006/relationships">
  <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43E7E421B15B438182C8DA98A5CD28" ma:contentTypeVersion="10" ma:contentTypeDescription="Create a new document." ma:contentTypeScope="" ma:versionID="10d5346b9b13cfd011223de440900586">
  <xsd:schema xmlns:xsd="http://www.w3.org/2001/XMLSchema" xmlns:xs="http://www.w3.org/2001/XMLSchema" xmlns:p="http://schemas.microsoft.com/office/2006/metadata/properties" targetNamespace="http://schemas.microsoft.com/office/2006/metadata/properties" ma:root="true" ma:fieldsID="dea125cb0a2e1d0476216a51941dde1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0F71CC-FA0B-439F-80F1-1E7809222525}"/>
</file>

<file path=customXml/itemProps2.xml><?xml version="1.0" encoding="utf-8"?>
<ds:datastoreItem xmlns:ds="http://schemas.openxmlformats.org/officeDocument/2006/customXml" ds:itemID="{73A3FAD6-FF69-4689-87D2-7F4DE636382B}"/>
</file>

<file path=customXml/itemProps3.xml><?xml version="1.0" encoding="utf-8"?>
<ds:datastoreItem xmlns:ds="http://schemas.openxmlformats.org/officeDocument/2006/customXml" ds:itemID="{C25CF190-6514-45FE-98F1-B0AA54A7735C}"/>
</file>

<file path=docProps/app.xml><?xml version="1.0" encoding="utf-8"?>
<Properties xmlns="http://schemas.openxmlformats.org/officeDocument/2006/extended-properties" xmlns:vt="http://schemas.openxmlformats.org/officeDocument/2006/docPropsVTypes">
  <TotalTime>282</TotalTime>
  <Words>2110</Words>
  <Application>Microsoft Office PowerPoint</Application>
  <PresentationFormat>On-screen Show (4:3)</PresentationFormat>
  <Paragraphs>202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Professionalism/Customer Service in the Health Environment</vt:lpstr>
      <vt:lpstr>Unit 5: Objectives</vt:lpstr>
      <vt:lpstr>Infection Control</vt:lpstr>
      <vt:lpstr>Infection Control</vt:lpstr>
      <vt:lpstr>Infection Control</vt:lpstr>
      <vt:lpstr>Standard Precautions</vt:lpstr>
      <vt:lpstr>HIPAA</vt:lpstr>
      <vt:lpstr>Important Components of HIPAA</vt:lpstr>
      <vt:lpstr>Important Components of HIPAA</vt:lpstr>
      <vt:lpstr>HIPAA and Communication</vt:lpstr>
      <vt:lpstr>Guidelines for Communication</vt:lpstr>
      <vt:lpstr>Guidelines for Communication</vt:lpstr>
      <vt:lpstr>Guidelines for Communication</vt:lpstr>
      <vt:lpstr>Guidelines for Communication</vt:lpstr>
      <vt:lpstr>Remember</vt:lpstr>
      <vt:lpstr>Summary</vt:lpstr>
      <vt:lpstr>Summary</vt:lpstr>
      <vt:lpstr>Summary</vt:lpstr>
      <vt:lpstr>Summary</vt:lpstr>
      <vt:lpstr>Summary</vt:lpstr>
    </vt:vector>
  </TitlesOfParts>
  <Company>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Professionalism/Customer Service in the Health Environment</dc:title>
  <dc:creator>B. E.</dc:creator>
  <cp:lastModifiedBy>Lorrinda Khan</cp:lastModifiedBy>
  <cp:revision>24</cp:revision>
  <dcterms:created xsi:type="dcterms:W3CDTF">2010-07-18T17:17:05Z</dcterms:created>
  <dcterms:modified xsi:type="dcterms:W3CDTF">2010-08-02T19:31:52Z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0x010100EC43E7E421B15B438182C8DA98A5CD28</vt:lpwstr>
  </property>
  <property fmtid="{D5CDD505-2E9C-101B-9397-08002B2CF9AE}" pid="5" name="FileLeafRef">
    <vt:lpwstr>component16_unit5_lecture1.pptx</vt:lpwstr>
  </property>
</Properties>
</file>